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891" r:id="rId1"/>
  </p:sldMasterIdLst>
  <p:notesMasterIdLst>
    <p:notesMasterId r:id="rId18"/>
  </p:notesMasterIdLst>
  <p:handoutMasterIdLst>
    <p:handoutMasterId r:id="rId19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2192000" cy="6858000"/>
  <p:notesSz cx="6858000" cy="9144000"/>
  <p:embeddedFontLs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Cambria Math" panose="02040503050406030204" pitchFamily="18" charset="0"/>
      <p:regular r:id="rId24"/>
    </p:embeddedFont>
    <p:embeddedFont>
      <p:font typeface="Open Sans" panose="020B0606030504020204" pitchFamily="34" charset="0"/>
      <p:regular r:id="rId25"/>
      <p:bold r:id="rId26"/>
      <p:italic r:id="rId27"/>
      <p:boldItalic r:id="rId28"/>
    </p:embeddedFont>
  </p:embeddedFontLst>
  <p:defaultTextStyle>
    <a:defPPr>
      <a:defRPr lang="de-DE"/>
    </a:defPPr>
    <a:lvl1pPr marL="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1pPr>
    <a:lvl2pPr marL="41148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2pPr>
    <a:lvl3pPr marL="82296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3pPr>
    <a:lvl4pPr marL="123444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4pPr>
    <a:lvl5pPr marL="164592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5pPr>
    <a:lvl6pPr marL="205740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6pPr>
    <a:lvl7pPr marL="246888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7pPr>
    <a:lvl8pPr marL="288036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8pPr>
    <a:lvl9pPr marL="329184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nöfel,Anja" initials="K" lastIdx="10" clrIdx="0">
    <p:extLst>
      <p:ext uri="{19B8F6BF-5375-455C-9EA6-DF929625EA0E}">
        <p15:presenceInfo xmlns:p15="http://schemas.microsoft.com/office/powerpoint/2012/main" userId="S-1-5-21-1982228756-150042506-1537001085-1885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ACA8"/>
    <a:srgbClr val="13A983"/>
    <a:srgbClr val="F07D00"/>
    <a:srgbClr val="28618C"/>
    <a:srgbClr val="93C356"/>
    <a:srgbClr val="009BA4"/>
    <a:srgbClr val="BCCF02"/>
    <a:srgbClr val="539DC5"/>
    <a:srgbClr val="E02D8A"/>
    <a:srgbClr val="00A1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ittlere Formatvorlage 2 - Akz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ittlere Formatvorlage 2 - Akz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8FB837D-C827-4EFA-A057-4D05807E0F7C}" styleName="Designformatvorlage 1 - Akz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68D230F3-CF80-4859-8CE7-A43EE81993B5}" styleName="Helle Formatvorlage 1 - Akz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D113A9D2-9D6B-4929-AA2D-F23B5EE8CBE7}" styleName="Designformatvorlage 2 - Akz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C2FFA5D-87B4-456A-9821-1D502468CF0F}" styleName="Designformatvorlage 1 - Akz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F1AB2-1976-4502-BF36-3FF5EA218861}" styleName="Mittlere Formatvorlage 4 - Akz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125E5076-3810-47DD-B79F-674D7AD40C01}" styleName="Dunkle Formatvorlage 1 - Akz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Helle Formatvorlage 1 - Akz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Helle Formatvorlage 2 - Akz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E3FDE45-AF77-4B5C-9715-49D594BDF05E}" styleName="Helle Formatvorlage 1 - Akz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137" autoAdjust="0"/>
    <p:restoredTop sz="89958"/>
  </p:normalViewPr>
  <p:slideViewPr>
    <p:cSldViewPr snapToGrid="0" snapToObjects="1">
      <p:cViewPr>
        <p:scale>
          <a:sx n="110" d="100"/>
          <a:sy n="110" d="100"/>
        </p:scale>
        <p:origin x="59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AC6211-610F-44E5-BF19-D3CDF6EDD281}" type="datetimeFigureOut">
              <a:rPr lang="de-DE" smtClean="0"/>
              <a:t>19.02.20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D61AA8-FB04-42D1-9939-D1A1356F808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4315604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7435D3-23A6-45D3-8DFA-7317DC1E7A64}" type="datetimeFigureOut">
              <a:rPr lang="de-DE" smtClean="0"/>
              <a:t>19.02.20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69AC09-DF60-43F4-96BF-67D4D9A7409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3318259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elfolie_T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/>
        </p:nvSpPr>
        <p:spPr>
          <a:xfrm>
            <a:off x="0" y="1025526"/>
            <a:ext cx="12192000" cy="5832476"/>
          </a:xfrm>
          <a:prstGeom prst="rect">
            <a:avLst/>
          </a:prstGeom>
          <a:gradFill>
            <a:gsLst>
              <a:gs pos="14000">
                <a:schemeClr val="tx2"/>
              </a:gs>
              <a:gs pos="100000">
                <a:schemeClr val="accent2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874714" y="4494775"/>
            <a:ext cx="10438871" cy="1334525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>
                    <a:alpha val="80000"/>
                  </a:schemeClr>
                </a:solidFill>
              </a:defRPr>
            </a:lvl1pPr>
            <a:lvl2pPr marL="4571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6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9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0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  <a:br>
              <a:rPr lang="de-DE" dirty="0"/>
            </a:br>
            <a:r>
              <a:rPr lang="de-DE" dirty="0"/>
              <a:t>Ort oder Anlass des Vortrags // Samstag, 13. Januar 2018</a:t>
            </a:r>
          </a:p>
        </p:txBody>
      </p:sp>
      <p:sp>
        <p:nvSpPr>
          <p:cNvPr id="26" name="Textplatzhalter 25"/>
          <p:cNvSpPr>
            <a:spLocks noGrp="1"/>
          </p:cNvSpPr>
          <p:nvPr>
            <p:ph type="body" sz="quarter" idx="10" hasCustomPrompt="1"/>
          </p:nvPr>
        </p:nvSpPr>
        <p:spPr>
          <a:xfrm>
            <a:off x="874713" y="2420841"/>
            <a:ext cx="10438873" cy="828676"/>
          </a:xfrm>
          <a:ln>
            <a:noFill/>
          </a:ln>
        </p:spPr>
        <p:txBody>
          <a:bodyPr/>
          <a:lstStyle>
            <a:lvl1pPr>
              <a:spcBef>
                <a:spcPts val="0"/>
              </a:spcBef>
              <a:defRPr sz="1600">
                <a:solidFill>
                  <a:schemeClr val="bg1">
                    <a:alpha val="80000"/>
                  </a:schemeClr>
                </a:solidFill>
              </a:defRPr>
            </a:lvl1pPr>
          </a:lstStyle>
          <a:p>
            <a:pPr lvl="0"/>
            <a:r>
              <a:rPr lang="de-DE" dirty="0"/>
              <a:t>Vorname Name</a:t>
            </a:r>
            <a:br>
              <a:rPr lang="de-DE" dirty="0"/>
            </a:br>
            <a:r>
              <a:rPr lang="de-DE" dirty="0"/>
              <a:t>Struktureinheit  der TU Dresden</a:t>
            </a:r>
          </a:p>
        </p:txBody>
      </p:sp>
      <p:sp>
        <p:nvSpPr>
          <p:cNvPr id="4" name="Rechteck 3"/>
          <p:cNvSpPr/>
          <p:nvPr/>
        </p:nvSpPr>
        <p:spPr>
          <a:xfrm>
            <a:off x="0" y="1025525"/>
            <a:ext cx="12192000" cy="171451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874713" y="3392203"/>
            <a:ext cx="10438873" cy="972108"/>
          </a:xfrm>
          <a:ln>
            <a:noFill/>
          </a:ln>
        </p:spPr>
        <p:txBody>
          <a:bodyPr/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Titelmasterformat</a:t>
            </a:r>
            <a:br>
              <a:rPr lang="de-DE" dirty="0"/>
            </a:br>
            <a:r>
              <a:rPr lang="de-DE" dirty="0"/>
              <a:t>durch Klicken bearbeiten</a:t>
            </a:r>
          </a:p>
        </p:txBody>
      </p:sp>
      <p:pic>
        <p:nvPicPr>
          <p:cNvPr id="9" name="Grafik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2731" y="328249"/>
            <a:ext cx="1218534" cy="554589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04" y="349731"/>
            <a:ext cx="1764738" cy="513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912023"/>
      </p:ext>
    </p:extLst>
  </p:cSld>
  <p:clrMapOvr>
    <a:masterClrMapping/>
  </p:clrMapOvr>
  <p:hf hd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46076"/>
            <a:ext cx="10580687" cy="509588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7" name="Bildplatzhalter 6"/>
          <p:cNvSpPr>
            <a:spLocks noGrp="1"/>
          </p:cNvSpPr>
          <p:nvPr>
            <p:ph type="pic" sz="quarter" idx="10"/>
          </p:nvPr>
        </p:nvSpPr>
        <p:spPr>
          <a:xfrm>
            <a:off x="0" y="1030288"/>
            <a:ext cx="12192000" cy="5099050"/>
          </a:xfr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3258956533"/>
      </p:ext>
    </p:extLst>
  </p:cSld>
  <p:clrMapOvr>
    <a:masterClrMapping/>
  </p:clrMapOvr>
  <p:hf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/>
          <p:cNvSpPr>
            <a:spLocks noGrp="1"/>
          </p:cNvSpPr>
          <p:nvPr>
            <p:ph type="pic" sz="quarter" idx="10"/>
          </p:nvPr>
        </p:nvSpPr>
        <p:spPr>
          <a:xfrm>
            <a:off x="0" y="6"/>
            <a:ext cx="12192000" cy="6129331"/>
          </a:xfr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2679611084"/>
      </p:ext>
    </p:extLst>
  </p:cSld>
  <p:clrMapOvr>
    <a:masterClrMapping/>
  </p:clrMapOvr>
  <p:hf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folie_T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874712" y="4494775"/>
            <a:ext cx="10438873" cy="1334525"/>
          </a:xfrm>
        </p:spPr>
        <p:txBody>
          <a:bodyPr/>
          <a:lstStyle>
            <a:lvl1pPr marL="0" indent="0" algn="l">
              <a:buNone/>
              <a:defRPr>
                <a:solidFill>
                  <a:schemeClr val="bg2"/>
                </a:solidFill>
              </a:defRPr>
            </a:lvl1pPr>
            <a:lvl2pPr marL="4571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6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9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0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  <a:br>
              <a:rPr lang="de-DE" dirty="0"/>
            </a:br>
            <a:r>
              <a:rPr lang="de-DE" dirty="0"/>
              <a:t>Ort oder Anlass des Vortrags // Samstag, 13. Januar 2018</a:t>
            </a:r>
          </a:p>
        </p:txBody>
      </p:sp>
      <p:sp>
        <p:nvSpPr>
          <p:cNvPr id="26" name="Textplatzhalter 25"/>
          <p:cNvSpPr>
            <a:spLocks noGrp="1"/>
          </p:cNvSpPr>
          <p:nvPr>
            <p:ph type="body" sz="quarter" idx="10" hasCustomPrompt="1"/>
          </p:nvPr>
        </p:nvSpPr>
        <p:spPr>
          <a:xfrm>
            <a:off x="874713" y="2420841"/>
            <a:ext cx="10438873" cy="828676"/>
          </a:xfrm>
          <a:ln>
            <a:noFill/>
          </a:ln>
        </p:spPr>
        <p:txBody>
          <a:bodyPr/>
          <a:lstStyle>
            <a:lvl1pPr>
              <a:spcBef>
                <a:spcPts val="0"/>
              </a:spcBef>
              <a:defRPr sz="1600">
                <a:solidFill>
                  <a:schemeClr val="bg2"/>
                </a:solidFill>
              </a:defRPr>
            </a:lvl1pPr>
          </a:lstStyle>
          <a:p>
            <a:pPr lvl="0"/>
            <a:r>
              <a:rPr lang="de-DE" dirty="0"/>
              <a:t>Vorname Name</a:t>
            </a:r>
            <a:br>
              <a:rPr lang="de-DE" dirty="0"/>
            </a:br>
            <a:r>
              <a:rPr lang="de-DE" dirty="0"/>
              <a:t>Struktureinheit  der TU Dresden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874713" y="3392203"/>
            <a:ext cx="10438873" cy="972108"/>
          </a:xfrm>
          <a:ln>
            <a:noFill/>
          </a:ln>
        </p:spPr>
        <p:txBody>
          <a:bodyPr/>
          <a:lstStyle>
            <a:lvl1pPr>
              <a:defRPr sz="3200" b="1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Titelmasterformat</a:t>
            </a:r>
            <a:br>
              <a:rPr lang="de-DE" dirty="0"/>
            </a:br>
            <a:r>
              <a:rPr lang="de-DE" dirty="0"/>
              <a:t>durch Klicken bearbeiten</a:t>
            </a:r>
          </a:p>
        </p:txBody>
      </p:sp>
      <p:cxnSp>
        <p:nvCxnSpPr>
          <p:cNvPr id="8" name="Gerade Verbindung 14"/>
          <p:cNvCxnSpPr/>
          <p:nvPr/>
        </p:nvCxnSpPr>
        <p:spPr>
          <a:xfrm>
            <a:off x="0" y="1026000"/>
            <a:ext cx="121920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4"/>
          <p:cNvCxnSpPr/>
          <p:nvPr/>
        </p:nvCxnSpPr>
        <p:spPr>
          <a:xfrm>
            <a:off x="0" y="1206000"/>
            <a:ext cx="121920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rafik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2731" y="328249"/>
            <a:ext cx="1218534" cy="554589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04" y="349731"/>
            <a:ext cx="1764738" cy="513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198478"/>
      </p:ext>
    </p:extLst>
  </p:cSld>
  <p:clrMapOvr>
    <a:masterClrMapping/>
  </p:clrMapOvr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noProof="0" dirty="0" err="1"/>
              <a:t>Mastertitelformat</a:t>
            </a:r>
            <a:r>
              <a:rPr lang="en-GB" noProof="0" dirty="0"/>
              <a:t> </a:t>
            </a:r>
            <a:r>
              <a:rPr lang="en-GB" noProof="0" dirty="0" err="1"/>
              <a:t>bearbeiten</a:t>
            </a:r>
            <a:endParaRPr lang="en-GB" noProof="0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10" hasCustomPrompt="1"/>
          </p:nvPr>
        </p:nvSpPr>
        <p:spPr>
          <a:xfrm>
            <a:off x="874711" y="1484313"/>
            <a:ext cx="10580688" cy="4344987"/>
          </a:xfrm>
        </p:spPr>
        <p:txBody>
          <a:bodyPr/>
          <a:lstStyle>
            <a:lvl1pPr>
              <a:spcBef>
                <a:spcPts val="1200"/>
              </a:spcBef>
              <a:defRPr/>
            </a:lvl1pPr>
            <a:lvl3pPr>
              <a:spcBef>
                <a:spcPts val="1200"/>
              </a:spcBef>
              <a:defRPr/>
            </a:lvl3pPr>
          </a:lstStyle>
          <a:p>
            <a:pPr lvl="0"/>
            <a:r>
              <a:rPr lang="en-GB" noProof="0" dirty="0" err="1"/>
              <a:t>Mastertextformat</a:t>
            </a:r>
            <a:r>
              <a:rPr lang="en-GB" noProof="0" dirty="0"/>
              <a:t> </a:t>
            </a:r>
            <a:r>
              <a:rPr lang="en-GB" noProof="0" dirty="0" err="1"/>
              <a:t>bearbeiten</a:t>
            </a:r>
            <a:r>
              <a:rPr lang="en-GB" noProof="0" dirty="0"/>
              <a:t>
</a:t>
            </a:r>
            <a:r>
              <a:rPr lang="en-GB" noProof="0" dirty="0" err="1"/>
              <a:t>Zweite</a:t>
            </a:r>
            <a:r>
              <a:rPr lang="en-GB" noProof="0" dirty="0"/>
              <a:t> </a:t>
            </a:r>
            <a:r>
              <a:rPr lang="en-GB" noProof="0" dirty="0" err="1"/>
              <a:t>Ebene</a:t>
            </a:r>
            <a:r>
              <a:rPr lang="en-GB" noProof="0" dirty="0"/>
              <a:t>
</a:t>
            </a:r>
            <a:r>
              <a:rPr lang="en-GB" noProof="0" dirty="0" err="1"/>
              <a:t>Dritte</a:t>
            </a:r>
            <a:r>
              <a:rPr lang="en-GB" noProof="0" dirty="0"/>
              <a:t> </a:t>
            </a:r>
            <a:r>
              <a:rPr lang="en-GB" noProof="0" dirty="0" err="1"/>
              <a:t>Ebene</a:t>
            </a:r>
            <a:r>
              <a:rPr lang="en-GB" noProof="0" dirty="0"/>
              <a:t>
</a:t>
            </a:r>
            <a:r>
              <a:rPr lang="en-GB" noProof="0" dirty="0" err="1"/>
              <a:t>Vierte</a:t>
            </a:r>
            <a:r>
              <a:rPr lang="en-GB" noProof="0" dirty="0"/>
              <a:t> </a:t>
            </a:r>
            <a:r>
              <a:rPr lang="en-GB" noProof="0" dirty="0" err="1"/>
              <a:t>Ebene</a:t>
            </a:r>
            <a:r>
              <a:rPr lang="en-GB" noProof="0" dirty="0"/>
              <a:t>
</a:t>
            </a:r>
            <a:r>
              <a:rPr lang="en-GB" noProof="0" dirty="0" err="1"/>
              <a:t>Fünfte</a:t>
            </a:r>
            <a:r>
              <a:rPr lang="en-GB" noProof="0" dirty="0"/>
              <a:t> </a:t>
            </a:r>
            <a:r>
              <a:rPr lang="en-GB" noProof="0" dirty="0" err="1"/>
              <a:t>Ebene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828119933"/>
      </p:ext>
    </p:extLst>
  </p:cSld>
  <p:clrMapOvr>
    <a:masterClrMapping/>
  </p:clrMapOvr>
  <p:hf hd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2"/>
            <a:ext cx="12192000" cy="6129336"/>
          </a:xfrm>
          <a:prstGeom prst="rect">
            <a:avLst/>
          </a:prstGeom>
          <a:gradFill>
            <a:gsLst>
              <a:gs pos="14000">
                <a:schemeClr val="tx2"/>
              </a:gs>
              <a:gs pos="100000">
                <a:schemeClr val="accent2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387259"/>
            <a:ext cx="10580687" cy="1198491"/>
          </a:xfrm>
        </p:spPr>
        <p:txBody>
          <a:bodyPr/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470678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365749" y="1484313"/>
            <a:ext cx="6089649" cy="4344987"/>
          </a:xfrm>
        </p:spPr>
        <p:txBody>
          <a:bodyPr/>
          <a:lstStyle/>
          <a:p>
            <a:pPr lvl="0"/>
            <a:r>
              <a:rPr lang="de-DE"/>
              <a:t>Mastertextformat bearbeiten
Zweite Ebene
Dritte Ebene
Vierte Ebene
Fünfte Ebene</a:t>
            </a:r>
            <a:endParaRPr lang="de-DE" dirty="0"/>
          </a:p>
        </p:txBody>
      </p:sp>
      <p:sp>
        <p:nvSpPr>
          <p:cNvPr id="9" name="Bildplatzhalter 7"/>
          <p:cNvSpPr>
            <a:spLocks noGrp="1"/>
          </p:cNvSpPr>
          <p:nvPr>
            <p:ph type="pic" sz="quarter" idx="13"/>
          </p:nvPr>
        </p:nvSpPr>
        <p:spPr>
          <a:xfrm>
            <a:off x="874711" y="1484313"/>
            <a:ext cx="4300539" cy="133200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0" name="Bildplatzhalter 7"/>
          <p:cNvSpPr>
            <a:spLocks noGrp="1"/>
          </p:cNvSpPr>
          <p:nvPr>
            <p:ph type="pic" sz="quarter" idx="14"/>
          </p:nvPr>
        </p:nvSpPr>
        <p:spPr>
          <a:xfrm>
            <a:off x="874712" y="2943181"/>
            <a:ext cx="4300537" cy="133200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1" name="Bildplatzhalter 7"/>
          <p:cNvSpPr>
            <a:spLocks noGrp="1"/>
          </p:cNvSpPr>
          <p:nvPr>
            <p:ph type="pic" sz="quarter" idx="15"/>
          </p:nvPr>
        </p:nvSpPr>
        <p:spPr>
          <a:xfrm>
            <a:off x="874710" y="4402050"/>
            <a:ext cx="4300537" cy="1427249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291138792"/>
      </p:ext>
    </p:extLst>
  </p:cSld>
  <p:clrMapOvr>
    <a:masterClrMapping/>
  </p:clrMapOvr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9" name="Bildplatzhalter 7"/>
          <p:cNvSpPr>
            <a:spLocks noGrp="1"/>
          </p:cNvSpPr>
          <p:nvPr>
            <p:ph type="pic" sz="quarter" idx="13"/>
          </p:nvPr>
        </p:nvSpPr>
        <p:spPr>
          <a:xfrm>
            <a:off x="6267449" y="1484314"/>
            <a:ext cx="5187950" cy="4344985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4"/>
          </p:nvPr>
        </p:nvSpPr>
        <p:spPr>
          <a:xfrm>
            <a:off x="874713" y="1484314"/>
            <a:ext cx="5195887" cy="4344985"/>
          </a:xfrm>
        </p:spPr>
        <p:txBody>
          <a:bodyPr/>
          <a:lstStyle/>
          <a:p>
            <a:pPr lvl="0"/>
            <a:r>
              <a:rPr lang="de-DE"/>
              <a:t>Mastertextformat bearbeiten
Zweite Ebene
Dritte Ebene
Vierte Ebene
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70242763"/>
      </p:ext>
    </p:extLst>
  </p:cSld>
  <p:clrMapOvr>
    <a:masterClrMapping/>
  </p:clrMapOvr>
  <p:hf hd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0"/>
          </p:nvPr>
        </p:nvSpPr>
        <p:spPr>
          <a:xfrm>
            <a:off x="874713" y="1484314"/>
            <a:ext cx="5195887" cy="4344985"/>
          </a:xfrm>
        </p:spPr>
        <p:txBody>
          <a:bodyPr/>
          <a:lstStyle/>
          <a:p>
            <a:pPr lvl="0"/>
            <a:r>
              <a:rPr lang="de-DE"/>
              <a:t>Mastertextformat bearbeiten
Zweite Ebene
Dritte Ebene
Vierte Ebene
Fünfte Ebene</a:t>
            </a:r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1"/>
          </p:nvPr>
        </p:nvSpPr>
        <p:spPr>
          <a:xfrm>
            <a:off x="6267449" y="1484315"/>
            <a:ext cx="5187950" cy="4344984"/>
          </a:xfrm>
        </p:spPr>
        <p:txBody>
          <a:bodyPr/>
          <a:lstStyle/>
          <a:p>
            <a:pPr lvl="0"/>
            <a:r>
              <a:rPr lang="de-DE"/>
              <a:t>Mastertextformat bearbeiten
Zweite Ebene
Dritte Ebene
Vierte Ebene
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3661984"/>
      </p:ext>
    </p:extLst>
  </p:cSld>
  <p:clrMapOvr>
    <a:masterClrMapping/>
  </p:clrMapOvr>
  <p:hf hd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68421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0"/>
          </p:nvPr>
        </p:nvSpPr>
        <p:spPr>
          <a:xfrm>
            <a:off x="874712" y="1484314"/>
            <a:ext cx="3399576" cy="4344985"/>
          </a:xfrm>
        </p:spPr>
        <p:txBody>
          <a:bodyPr/>
          <a:lstStyle/>
          <a:p>
            <a:pPr lvl="0"/>
            <a:r>
              <a:rPr lang="de-DE"/>
              <a:t>Mastertextformat bearbeiten
Zweite Ebene
Dritte Ebene
Vierte Ebene
Fünfte Ebene</a:t>
            </a:r>
            <a:endParaRPr lang="de-DE" dirty="0"/>
          </a:p>
        </p:txBody>
      </p:sp>
      <p:sp>
        <p:nvSpPr>
          <p:cNvPr id="7" name="Textplatzhalter 7"/>
          <p:cNvSpPr>
            <a:spLocks noGrp="1"/>
          </p:cNvSpPr>
          <p:nvPr>
            <p:ph type="body" sz="quarter" idx="11"/>
          </p:nvPr>
        </p:nvSpPr>
        <p:spPr>
          <a:xfrm>
            <a:off x="8070849" y="1484315"/>
            <a:ext cx="3384550" cy="4344984"/>
          </a:xfrm>
        </p:spPr>
        <p:txBody>
          <a:bodyPr/>
          <a:lstStyle/>
          <a:p>
            <a:pPr lvl="0"/>
            <a:r>
              <a:rPr lang="de-DE"/>
              <a:t>Mastertextformat bearbeiten
Zweite Ebene
Dritte Ebene
Vierte Ebene
Fünfte Ebene</a:t>
            </a:r>
            <a:endParaRPr lang="de-DE" dirty="0"/>
          </a:p>
        </p:txBody>
      </p:sp>
      <p:sp>
        <p:nvSpPr>
          <p:cNvPr id="9" name="Textplatzhalter 5"/>
          <p:cNvSpPr>
            <a:spLocks noGrp="1"/>
          </p:cNvSpPr>
          <p:nvPr>
            <p:ph type="body" sz="quarter" idx="12"/>
          </p:nvPr>
        </p:nvSpPr>
        <p:spPr>
          <a:xfrm>
            <a:off x="4457700" y="1484315"/>
            <a:ext cx="3416300" cy="4344984"/>
          </a:xfrm>
        </p:spPr>
        <p:txBody>
          <a:bodyPr/>
          <a:lstStyle/>
          <a:p>
            <a:pPr lvl="0"/>
            <a:r>
              <a:rPr lang="de-DE"/>
              <a:t>Mastertextformat bearbeiten
Zweite Ebene
Dritte Ebene
Vierte Ebene
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43359633"/>
      </p:ext>
    </p:extLst>
  </p:cSld>
  <p:clrMapOvr>
    <a:masterClrMapping/>
  </p:clrMapOvr>
  <p:hf hd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46076"/>
            <a:ext cx="10580687" cy="509588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59847689"/>
      </p:ext>
    </p:extLst>
  </p:cSld>
  <p:clrMapOvr>
    <a:masterClrMapping/>
  </p:clrMapOvr>
  <p:hf hd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684213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 noProof="0" dirty="0"/>
              <a:t>Das </a:t>
            </a:r>
            <a:r>
              <a:rPr lang="en-GB" noProof="0" dirty="0" err="1"/>
              <a:t>ist</a:t>
            </a:r>
            <a:r>
              <a:rPr lang="en-GB" noProof="0" dirty="0"/>
              <a:t> </a:t>
            </a:r>
            <a:r>
              <a:rPr lang="en-GB" noProof="0" dirty="0" err="1"/>
              <a:t>eine</a:t>
            </a:r>
            <a:r>
              <a:rPr lang="en-GB" noProof="0" dirty="0"/>
              <a:t> </a:t>
            </a:r>
            <a:r>
              <a:rPr lang="en-GB" noProof="0" dirty="0" err="1"/>
              <a:t>Überschrift</a:t>
            </a:r>
            <a:br>
              <a:rPr lang="en-GB" noProof="0" dirty="0"/>
            </a:br>
            <a:r>
              <a:rPr lang="en-GB" noProof="0" dirty="0"/>
              <a:t>in </a:t>
            </a:r>
            <a:r>
              <a:rPr lang="en-GB" noProof="0" dirty="0" err="1"/>
              <a:t>zwei</a:t>
            </a:r>
            <a:r>
              <a:rPr lang="en-GB" noProof="0" dirty="0"/>
              <a:t> </a:t>
            </a:r>
            <a:r>
              <a:rPr lang="en-GB" noProof="0" dirty="0" err="1"/>
              <a:t>Zeilen</a:t>
            </a:r>
            <a:endParaRPr lang="en-GB" noProof="0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74712" y="1481138"/>
            <a:ext cx="10580687" cy="4360861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noProof="0" dirty="0" err="1"/>
              <a:t>Erste</a:t>
            </a:r>
            <a:r>
              <a:rPr lang="en-GB" noProof="0" dirty="0"/>
              <a:t> </a:t>
            </a:r>
            <a:r>
              <a:rPr lang="en-GB" noProof="0" dirty="0" err="1"/>
              <a:t>Textebene</a:t>
            </a:r>
            <a:r>
              <a:rPr lang="en-GB" noProof="0" dirty="0"/>
              <a:t> (16pt)</a:t>
            </a:r>
          </a:p>
          <a:p>
            <a:pPr lvl="1"/>
            <a:r>
              <a:rPr lang="en-GB" noProof="0" dirty="0" err="1"/>
              <a:t>Zweite</a:t>
            </a:r>
            <a:r>
              <a:rPr lang="en-GB" noProof="0" dirty="0"/>
              <a:t> </a:t>
            </a:r>
            <a:r>
              <a:rPr lang="en-GB" noProof="0" dirty="0" err="1"/>
              <a:t>Textebene</a:t>
            </a:r>
            <a:r>
              <a:rPr lang="en-GB" noProof="0" dirty="0"/>
              <a:t> </a:t>
            </a:r>
            <a:r>
              <a:rPr lang="en-GB" noProof="0" dirty="0" err="1"/>
              <a:t>für</a:t>
            </a:r>
            <a:r>
              <a:rPr lang="en-GB" noProof="0" dirty="0"/>
              <a:t> </a:t>
            </a:r>
            <a:r>
              <a:rPr lang="en-GB" noProof="0" dirty="0" err="1"/>
              <a:t>Aufzählungen</a:t>
            </a:r>
            <a:endParaRPr lang="en-GB" noProof="0" dirty="0"/>
          </a:p>
          <a:p>
            <a:pPr lvl="2"/>
            <a:r>
              <a:rPr lang="en-GB" noProof="0" dirty="0" err="1"/>
              <a:t>Dritte</a:t>
            </a:r>
            <a:r>
              <a:rPr lang="en-GB" noProof="0" dirty="0"/>
              <a:t> </a:t>
            </a:r>
            <a:r>
              <a:rPr lang="en-GB" noProof="0" dirty="0" err="1"/>
              <a:t>Textebene</a:t>
            </a:r>
            <a:r>
              <a:rPr lang="en-GB" noProof="0" dirty="0"/>
              <a:t> </a:t>
            </a:r>
            <a:r>
              <a:rPr lang="en-GB" noProof="0" dirty="0" err="1"/>
              <a:t>bei</a:t>
            </a:r>
            <a:r>
              <a:rPr lang="en-GB" noProof="0" dirty="0"/>
              <a:t> </a:t>
            </a:r>
            <a:r>
              <a:rPr lang="en-GB" noProof="0" dirty="0" err="1"/>
              <a:t>viel</a:t>
            </a:r>
            <a:r>
              <a:rPr lang="en-GB" noProof="0" dirty="0"/>
              <a:t> Text (14pt)</a:t>
            </a:r>
          </a:p>
          <a:p>
            <a:pPr lvl="3"/>
            <a:r>
              <a:rPr lang="en-GB" noProof="0" dirty="0" err="1"/>
              <a:t>Vierte</a:t>
            </a:r>
            <a:r>
              <a:rPr lang="en-GB" noProof="0" dirty="0"/>
              <a:t> </a:t>
            </a:r>
            <a:r>
              <a:rPr lang="en-GB" noProof="0" dirty="0" err="1"/>
              <a:t>Textebene</a:t>
            </a:r>
            <a:r>
              <a:rPr lang="en-GB" noProof="0" dirty="0"/>
              <a:t> </a:t>
            </a:r>
            <a:r>
              <a:rPr lang="en-GB" noProof="0" dirty="0" err="1"/>
              <a:t>für</a:t>
            </a:r>
            <a:r>
              <a:rPr lang="en-GB" noProof="0" dirty="0"/>
              <a:t> </a:t>
            </a:r>
            <a:r>
              <a:rPr lang="en-GB" noProof="0" dirty="0" err="1"/>
              <a:t>Aufzählungen</a:t>
            </a:r>
            <a:r>
              <a:rPr lang="en-GB" noProof="0" dirty="0"/>
              <a:t> </a:t>
            </a:r>
            <a:r>
              <a:rPr lang="en-GB" noProof="0" dirty="0" err="1"/>
              <a:t>bei</a:t>
            </a:r>
            <a:r>
              <a:rPr lang="en-GB" noProof="0" dirty="0"/>
              <a:t> </a:t>
            </a:r>
            <a:r>
              <a:rPr lang="en-GB" noProof="0" dirty="0" err="1"/>
              <a:t>viel</a:t>
            </a:r>
            <a:r>
              <a:rPr lang="en-GB" noProof="0" dirty="0"/>
              <a:t> Text</a:t>
            </a:r>
          </a:p>
          <a:p>
            <a:pPr lvl="4"/>
            <a:r>
              <a:rPr lang="en-GB" noProof="0" dirty="0" err="1"/>
              <a:t>Fünfte</a:t>
            </a:r>
            <a:r>
              <a:rPr lang="en-GB" noProof="0" dirty="0"/>
              <a:t> </a:t>
            </a:r>
            <a:r>
              <a:rPr lang="en-GB" noProof="0" dirty="0" err="1"/>
              <a:t>Ebene</a:t>
            </a:r>
            <a:endParaRPr lang="en-GB" noProof="0" dirty="0"/>
          </a:p>
          <a:p>
            <a:pPr lvl="5"/>
            <a:r>
              <a:rPr lang="en-GB" noProof="0" dirty="0" err="1"/>
              <a:t>Zwischenseite</a:t>
            </a:r>
            <a:endParaRPr lang="en-GB" noProof="0" dirty="0"/>
          </a:p>
          <a:p>
            <a:pPr lvl="6"/>
            <a:r>
              <a:rPr lang="en-GB" noProof="0" dirty="0" err="1"/>
              <a:t>Für</a:t>
            </a:r>
            <a:r>
              <a:rPr lang="en-GB" noProof="0" dirty="0"/>
              <a:t> den </a:t>
            </a:r>
            <a:r>
              <a:rPr lang="en-GB" noProof="0" dirty="0" err="1"/>
              <a:t>nächsten</a:t>
            </a:r>
            <a:r>
              <a:rPr lang="en-GB" noProof="0" dirty="0"/>
              <a:t> </a:t>
            </a:r>
            <a:r>
              <a:rPr lang="en-GB" noProof="0" dirty="0" err="1"/>
              <a:t>Präsentationsabschnitt</a:t>
            </a:r>
            <a:endParaRPr lang="en-GB" noProof="0" dirty="0"/>
          </a:p>
        </p:txBody>
      </p:sp>
      <p:sp>
        <p:nvSpPr>
          <p:cNvPr id="4" name="Textfeld 3"/>
          <p:cNvSpPr txBox="1"/>
          <p:nvPr userDrawn="1"/>
        </p:nvSpPr>
        <p:spPr>
          <a:xfrm>
            <a:off x="3575050" y="6319797"/>
            <a:ext cx="5187950" cy="369332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l" defTabSz="9142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800" noProof="0" dirty="0">
                <a:solidFill>
                  <a:schemeClr val="bg2"/>
                </a:solidFill>
              </a:rPr>
              <a:t>?</a:t>
            </a:r>
          </a:p>
          <a:p>
            <a:pPr marL="0" marR="0" lvl="0" indent="0" algn="l" defTabSz="9142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800" noProof="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Wingdings" panose="05000000000000000000" pitchFamily="2" charset="2"/>
              </a:rPr>
              <a:t>Faculty of Computer Science, </a:t>
            </a:r>
            <a:r>
              <a:rPr lang="en-GB" sz="800" noProof="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Marvin Arnold</a:t>
            </a:r>
          </a:p>
          <a:p>
            <a:pPr marL="0" marR="0" lvl="0" indent="0" algn="l" defTabSz="9142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800" baseline="0" noProof="0" dirty="0" err="1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Profilprojekt</a:t>
            </a:r>
            <a:r>
              <a:rPr lang="en-GB" sz="800" baseline="0" noProof="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800" baseline="0" noProof="0" dirty="0" err="1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Anwendungsforschung</a:t>
            </a:r>
            <a:r>
              <a:rPr lang="en-GB" sz="800" baseline="0" noProof="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in der </a:t>
            </a:r>
            <a:r>
              <a:rPr lang="en-GB" sz="800" baseline="0" noProof="0" dirty="0" err="1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Informatik</a:t>
            </a:r>
            <a:r>
              <a:rPr lang="en-GB" sz="800" baseline="0" noProof="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21.01.2020</a:t>
            </a:r>
            <a:endParaRPr lang="en-GB" sz="800" noProof="0" dirty="0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8" name="Gerade Verbindung 14"/>
          <p:cNvCxnSpPr/>
          <p:nvPr/>
        </p:nvCxnSpPr>
        <p:spPr>
          <a:xfrm>
            <a:off x="0" y="6123216"/>
            <a:ext cx="121920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/>
          <p:cNvSpPr txBox="1"/>
          <p:nvPr/>
        </p:nvSpPr>
        <p:spPr>
          <a:xfrm>
            <a:off x="8966200" y="6306444"/>
            <a:ext cx="704850" cy="369332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r" defTabSz="9142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lang="de-DE" sz="80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de-DE" sz="80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Slide</a:t>
            </a:r>
            <a:r>
              <a:rPr lang="de-DE" sz="800" baseline="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fld id="{38F97D41-8991-4148-BA02-56FEE4AAF2CC}" type="slidenum">
              <a:rPr lang="de-DE" sz="800" baseline="0" smtClean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marL="0" marR="0" lvl="0" indent="0" algn="r" defTabSz="91426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‹Nr.›</a:t>
            </a:fld>
            <a:endParaRPr lang="de-DE" sz="800" baseline="0" dirty="0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r" defTabSz="9142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800" dirty="0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9" name="Grafik 8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3955" y="6336430"/>
            <a:ext cx="770373" cy="350618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293" y="6336706"/>
            <a:ext cx="1115691" cy="324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8902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1" r:id="rId9"/>
    <p:sldLayoutId id="2147483902" r:id="rId10"/>
    <p:sldLayoutId id="2147483903" r:id="rId11"/>
  </p:sldLayoutIdLst>
  <p:hf hdr="0"/>
  <p:txStyles>
    <p:titleStyle>
      <a:lvl1pPr algn="l" defTabSz="914269" rtl="0" eaLnBrk="1" latinLnBrk="0" hangingPunct="1">
        <a:spcBef>
          <a:spcPct val="0"/>
        </a:spcBef>
        <a:buNone/>
        <a:defRPr sz="2400" b="1" kern="1200" baseline="0">
          <a:solidFill>
            <a:schemeClr val="tx2"/>
          </a:solidFill>
          <a:latin typeface="Open Sans" panose="020B0606030504020204" pitchFamily="34" charset="0"/>
          <a:ea typeface="+mj-ea"/>
          <a:cs typeface="+mj-cs"/>
        </a:defRPr>
      </a:lvl1pPr>
    </p:titleStyle>
    <p:bodyStyle>
      <a:lvl1pPr marL="0" indent="0" algn="l" defTabSz="914269" rtl="0" eaLnBrk="1" latinLnBrk="0" hangingPunct="1">
        <a:spcBef>
          <a:spcPts val="600"/>
        </a:spcBef>
        <a:buFont typeface="Arial" panose="020B0604020202020204" pitchFamily="34" charset="0"/>
        <a:buNone/>
        <a:defRPr sz="1600" kern="120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1pPr>
      <a:lvl2pPr marL="395942" indent="-323953" algn="l" defTabSz="914269" rtl="0" eaLnBrk="1" latinLnBrk="0" hangingPunct="1">
        <a:spcBef>
          <a:spcPts val="300"/>
        </a:spcBef>
        <a:buFont typeface="Open Sans" panose="020B0606030504020204" pitchFamily="34" charset="0"/>
        <a:buChar char="—"/>
        <a:defRPr sz="1600" kern="120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2pPr>
      <a:lvl3pPr marL="0" indent="0" algn="l" defTabSz="914269" rtl="0" eaLnBrk="1" latinLnBrk="0" hangingPunct="1">
        <a:spcBef>
          <a:spcPts val="600"/>
        </a:spcBef>
        <a:buFont typeface="Arial" panose="020B0604020202020204" pitchFamily="34" charset="0"/>
        <a:buNone/>
        <a:defRPr sz="1400" kern="120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3pPr>
      <a:lvl4pPr marL="395942" indent="-215969" algn="l" defTabSz="914269" rtl="0" eaLnBrk="1" latinLnBrk="0" hangingPunct="1">
        <a:spcBef>
          <a:spcPts val="300"/>
        </a:spcBef>
        <a:buFont typeface="Symbol" panose="05050102010706020507" pitchFamily="18" charset="2"/>
        <a:buChar char="-"/>
        <a:defRPr sz="1400" kern="120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4pPr>
      <a:lvl5pPr marL="575916" indent="-179362" algn="l" defTabSz="914269" rtl="0" eaLnBrk="1" latinLnBrk="0" hangingPunct="1">
        <a:spcBef>
          <a:spcPts val="300"/>
        </a:spcBef>
        <a:buFont typeface="Symbol" panose="05050102010706020507" pitchFamily="18" charset="2"/>
        <a:buChar char="-"/>
        <a:defRPr sz="1400" kern="1200" baseline="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5pPr>
      <a:lvl6pPr marL="358723" indent="0" algn="l" defTabSz="914269" rtl="0" eaLnBrk="1" latinLnBrk="0" hangingPunct="1">
        <a:spcBef>
          <a:spcPts val="0"/>
        </a:spcBef>
        <a:buFont typeface="Arial" panose="020B0604020202020204" pitchFamily="34" charset="0"/>
        <a:buNone/>
        <a:defRPr sz="3200" b="1" kern="1200">
          <a:solidFill>
            <a:schemeClr val="bg1"/>
          </a:solidFill>
          <a:latin typeface="+mn-lt"/>
          <a:ea typeface="+mn-ea"/>
          <a:cs typeface="+mn-cs"/>
        </a:defRPr>
      </a:lvl6pPr>
      <a:lvl7pPr marL="358723" indent="0" algn="l" defTabSz="914269" rtl="0" eaLnBrk="1" latinLnBrk="0" hangingPunct="1">
        <a:spcBef>
          <a:spcPts val="0"/>
        </a:spcBef>
        <a:buFont typeface="Arial" panose="020B0604020202020204" pitchFamily="34" charset="0"/>
        <a:buNone/>
        <a:defRPr sz="3200" kern="1200">
          <a:solidFill>
            <a:schemeClr val="bg1"/>
          </a:solidFill>
          <a:latin typeface="+mn-lt"/>
          <a:ea typeface="+mn-ea"/>
          <a:cs typeface="+mn-cs"/>
        </a:defRPr>
      </a:lvl7pPr>
      <a:lvl8pPr marL="3428502" indent="-228566" algn="l" defTabSz="914269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635" indent="-228566" algn="l" defTabSz="914269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5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69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02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34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70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803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36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70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6" pos="992">
          <p15:clr>
            <a:srgbClr val="F26B43"/>
          </p15:clr>
        </p15:guide>
        <p15:guide id="7" pos="1120">
          <p15:clr>
            <a:srgbClr val="F26B43"/>
          </p15:clr>
        </p15:guide>
        <p15:guide id="8" pos="1676">
          <p15:clr>
            <a:srgbClr val="F26B43"/>
          </p15:clr>
        </p15:guide>
        <p15:guide id="9" pos="1556">
          <p15:clr>
            <a:srgbClr val="F26B43"/>
          </p15:clr>
        </p15:guide>
        <p15:guide id="10" pos="2252">
          <p15:clr>
            <a:srgbClr val="F26B43"/>
          </p15:clr>
        </p15:guide>
        <p15:guide id="11" pos="2128">
          <p15:clr>
            <a:srgbClr val="F26B43"/>
          </p15:clr>
        </p15:guide>
        <p15:guide id="16" pos="3824">
          <p15:clr>
            <a:srgbClr val="F26B43"/>
          </p15:clr>
        </p15:guide>
        <p15:guide id="17" pos="3948">
          <p15:clr>
            <a:srgbClr val="F26B43"/>
          </p15:clr>
        </p15:guide>
        <p15:guide id="20" pos="4384">
          <p15:clr>
            <a:srgbClr val="F26B43"/>
          </p15:clr>
        </p15:guide>
        <p15:guide id="21" pos="4508">
          <p15:clr>
            <a:srgbClr val="F26B43"/>
          </p15:clr>
        </p15:guide>
        <p15:guide id="22" pos="6780">
          <p15:clr>
            <a:srgbClr val="F26B43"/>
          </p15:clr>
        </p15:guide>
        <p15:guide id="23" pos="6656">
          <p15:clr>
            <a:srgbClr val="F26B43"/>
          </p15:clr>
        </p15:guide>
        <p15:guide id="24" pos="4960">
          <p15:clr>
            <a:srgbClr val="F26B43"/>
          </p15:clr>
        </p15:guide>
        <p15:guide id="25" pos="5084">
          <p15:clr>
            <a:srgbClr val="F26B43"/>
          </p15:clr>
        </p15:guide>
        <p15:guide id="30" orient="horz" pos="538">
          <p15:clr>
            <a:srgbClr val="F26B43"/>
          </p15:clr>
        </p15:guide>
        <p15:guide id="31" pos="551">
          <p15:clr>
            <a:srgbClr val="F26B43"/>
          </p15:clr>
        </p15:guide>
        <p15:guide id="39" pos="6092">
          <p15:clr>
            <a:srgbClr val="F26B43"/>
          </p15:clr>
        </p15:guide>
        <p15:guide id="40" pos="6216">
          <p15:clr>
            <a:srgbClr val="F26B43"/>
          </p15:clr>
        </p15:guide>
        <p15:guide id="41" pos="2692">
          <p15:clr>
            <a:srgbClr val="F26B43"/>
          </p15:clr>
        </p15:guide>
        <p15:guide id="42" pos="2808">
          <p15:clr>
            <a:srgbClr val="F26B43"/>
          </p15:clr>
        </p15:guide>
        <p15:guide id="43" pos="3260">
          <p15:clr>
            <a:srgbClr val="F26B43"/>
          </p15:clr>
        </p15:guide>
        <p15:guide id="44" pos="3380">
          <p15:clr>
            <a:srgbClr val="F26B43"/>
          </p15:clr>
        </p15:guide>
        <p15:guide id="50" pos="5520">
          <p15:clr>
            <a:srgbClr val="F26B43"/>
          </p15:clr>
        </p15:guide>
        <p15:guide id="52" orient="horz" pos="933">
          <p15:clr>
            <a:srgbClr val="F26B43"/>
          </p15:clr>
        </p15:guide>
        <p15:guide id="53" orient="horz" pos="759">
          <p15:clr>
            <a:srgbClr val="F26B43"/>
          </p15:clr>
        </p15:guide>
        <p15:guide id="58" orient="horz" pos="218">
          <p15:clr>
            <a:srgbClr val="F26B43"/>
          </p15:clr>
        </p15:guide>
        <p15:guide id="59" orient="horz" pos="3680">
          <p15:clr>
            <a:srgbClr val="F26B43"/>
          </p15:clr>
        </p15:guide>
        <p15:guide id="60" orient="horz" pos="3861">
          <p15:clr>
            <a:srgbClr val="F26B43"/>
          </p15:clr>
        </p15:guide>
        <p15:guide id="62" orient="horz" pos="2130">
          <p15:clr>
            <a:srgbClr val="F26B43"/>
          </p15:clr>
        </p15:guide>
        <p15:guide id="65" pos="5648">
          <p15:clr>
            <a:srgbClr val="F26B43"/>
          </p15:clr>
        </p15:guide>
        <p15:guide id="66" orient="horz" pos="649">
          <p15:clr>
            <a:srgbClr val="F26B43"/>
          </p15:clr>
        </p15:guide>
        <p15:guide id="67" pos="7216">
          <p15:clr>
            <a:srgbClr val="F26B43"/>
          </p15:clr>
        </p15:guide>
        <p15:guide id="69" orient="horz" pos="3988">
          <p15:clr>
            <a:srgbClr val="F26B43"/>
          </p15:clr>
        </p15:guide>
        <p15:guide id="70" orient="horz" pos="4196">
          <p15:clr>
            <a:srgbClr val="F26B43"/>
          </p15:clr>
        </p15:guide>
        <p15:guide id="71" pos="318">
          <p15:clr>
            <a:srgbClr val="F26B43"/>
          </p15:clr>
        </p15:guide>
        <p15:guide id="72" orient="horz" pos="411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1">
            <a:extLst>
              <a:ext uri="{FF2B5EF4-FFF2-40B4-BE49-F238E27FC236}">
                <a16:creationId xmlns:a16="http://schemas.microsoft.com/office/drawing/2014/main" id="{5F36EE35-BF43-AA41-8437-5942130BE7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74711" y="6063346"/>
            <a:ext cx="10438871" cy="681382"/>
          </a:xfrm>
        </p:spPr>
        <p:txBody>
          <a:bodyPr/>
          <a:lstStyle/>
          <a:p>
            <a:r>
              <a:rPr lang="de-DE" dirty="0"/>
              <a:t>Profilprojekt Anwendungsforschung in der Informatik</a:t>
            </a:r>
          </a:p>
          <a:p>
            <a:r>
              <a:rPr lang="de-DE" dirty="0"/>
              <a:t>xx.03.2020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0575202-C1D6-FE46-B24E-40BE79B7C48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Marvin Arnold</a:t>
            </a:r>
          </a:p>
          <a:p>
            <a:r>
              <a:rPr lang="en-GB" dirty="0"/>
              <a:t>Faculty of Computer Science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CF3BC202-36BE-AE43-A7AF-C116BBAFEC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4713" y="3392203"/>
            <a:ext cx="10438873" cy="1985340"/>
          </a:xfrm>
        </p:spPr>
        <p:txBody>
          <a:bodyPr/>
          <a:lstStyle/>
          <a:p>
            <a:r>
              <a:rPr lang="en-GB" dirty="0"/>
              <a:t>Unsupervised Machine Learning for Anomaly Detection using an Autoencoder</a:t>
            </a:r>
          </a:p>
        </p:txBody>
      </p:sp>
    </p:spTree>
    <p:extLst>
      <p:ext uri="{BB962C8B-B14F-4D97-AF65-F5344CB8AC3E}">
        <p14:creationId xmlns:p14="http://schemas.microsoft.com/office/powerpoint/2010/main" val="698296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347"/>
    </mc:Choice>
    <mc:Fallback xmlns="">
      <p:transition spd="slow" advTm="7347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220D33D-B047-4744-86E5-FB0518CDE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Machine Learning Approach - Autoencoder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5753CE55-18E0-9845-8764-15581ED9AD16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pPr marL="285750" indent="-285750">
                  <a:buFont typeface="Symbol" pitchFamily="2" charset="2"/>
                  <a:buChar char="-"/>
                </a:pPr>
                <a:r>
                  <a:rPr lang="en-GB" dirty="0"/>
                  <a:t>Reconstruction of the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[0, 1]</m:t>
                    </m:r>
                  </m:oMath>
                </a14:m>
                <a:r>
                  <a:rPr lang="en-GB" dirty="0"/>
                  <a:t> normalized original signal</a:t>
                </a:r>
              </a:p>
              <a:p>
                <a:pPr marL="285750" indent="-285750">
                  <a:buFont typeface="Symbol" pitchFamily="2" charset="2"/>
                  <a:buChar char="-"/>
                </a:pPr>
                <a:r>
                  <a:rPr lang="en-GB" dirty="0"/>
                  <a:t>We expect the reconstruction of a healthy signal to be better than on a signal showing degradation</a:t>
                </a:r>
              </a:p>
              <a:p>
                <a:pPr marL="285750" indent="-285750">
                  <a:buFont typeface="Symbol" pitchFamily="2" charset="2"/>
                  <a:buChar char="-"/>
                </a:pPr>
                <a:r>
                  <a:rPr lang="en-GB" b="1" dirty="0"/>
                  <a:t>Evaluation metric:</a:t>
                </a:r>
                <a:r>
                  <a:rPr lang="en-GB" dirty="0"/>
                  <a:t> Sum of the quadratic error of each time step in each measurement</a:t>
                </a:r>
              </a:p>
              <a:p>
                <a:pPr marL="285750" indent="-285750">
                  <a:buFont typeface="Symbol" pitchFamily="2" charset="2"/>
                  <a:buChar char="-"/>
                </a:pPr>
                <a:endParaRPr lang="en-GB" dirty="0"/>
              </a:p>
            </p:txBody>
          </p:sp>
        </mc:Choice>
        <mc:Fallback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5753CE55-18E0-9845-8764-15581ED9AD1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1199" t="-174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Grafik 3">
            <a:extLst>
              <a:ext uri="{FF2B5EF4-FFF2-40B4-BE49-F238E27FC236}">
                <a16:creationId xmlns:a16="http://schemas.microsoft.com/office/drawing/2014/main" id="{4CE28BD6-3AAE-854A-91D8-8ECF6D6D5A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321"/>
          <a:stretch/>
        </p:blipFill>
        <p:spPr>
          <a:xfrm>
            <a:off x="736601" y="3036277"/>
            <a:ext cx="4392960" cy="2921726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A242CAF6-E7B5-B04B-9415-710C5ED021F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1150"/>
          <a:stretch/>
        </p:blipFill>
        <p:spPr>
          <a:xfrm>
            <a:off x="6924329" y="3036277"/>
            <a:ext cx="4392960" cy="2927359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E73ED445-F2C1-F24E-B406-82BEC8F6F3A1}"/>
              </a:ext>
            </a:extLst>
          </p:cNvPr>
          <p:cNvSpPr txBox="1"/>
          <p:nvPr/>
        </p:nvSpPr>
        <p:spPr>
          <a:xfrm>
            <a:off x="874711" y="2643809"/>
            <a:ext cx="4254850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Good reconstruction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3A9419DA-9EE8-3F4F-A380-167E90B9F2A4}"/>
              </a:ext>
            </a:extLst>
          </p:cNvPr>
          <p:cNvSpPr txBox="1"/>
          <p:nvPr/>
        </p:nvSpPr>
        <p:spPr>
          <a:xfrm>
            <a:off x="7062441" y="2638449"/>
            <a:ext cx="4254848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Bad reconstruction</a:t>
            </a:r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4E50B9BD-27CB-C844-AA92-DC6A623456C9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5129561" y="4497140"/>
            <a:ext cx="1794768" cy="28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feld 9">
            <a:extLst>
              <a:ext uri="{FF2B5EF4-FFF2-40B4-BE49-F238E27FC236}">
                <a16:creationId xmlns:a16="http://schemas.microsoft.com/office/drawing/2014/main" id="{C00C57C3-A43D-9F4C-879F-5C1225631D9A}"/>
              </a:ext>
            </a:extLst>
          </p:cNvPr>
          <p:cNvSpPr txBox="1"/>
          <p:nvPr/>
        </p:nvSpPr>
        <p:spPr>
          <a:xfrm>
            <a:off x="5129561" y="4194313"/>
            <a:ext cx="1794768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Degradation</a:t>
            </a:r>
          </a:p>
          <a:p>
            <a:pPr algn="ctr"/>
            <a:r>
              <a:rPr lang="en-GB" dirty="0"/>
              <a:t>happens</a:t>
            </a:r>
          </a:p>
        </p:txBody>
      </p:sp>
    </p:spTree>
    <p:extLst>
      <p:ext uri="{BB962C8B-B14F-4D97-AF65-F5344CB8AC3E}">
        <p14:creationId xmlns:p14="http://schemas.microsoft.com/office/powerpoint/2010/main" val="23686829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C044F4-A073-554D-9AD3-0E97E6909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Autoencoder Architecture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7F478881-BC53-3F41-8B1B-7937042F38CA}"/>
              </a:ext>
            </a:extLst>
          </p:cNvPr>
          <p:cNvSpPr/>
          <p:nvPr/>
        </p:nvSpPr>
        <p:spPr>
          <a:xfrm>
            <a:off x="1154134" y="1519177"/>
            <a:ext cx="138896" cy="381964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F0800DED-7447-114C-94D9-0212498BA2E7}"/>
              </a:ext>
            </a:extLst>
          </p:cNvPr>
          <p:cNvSpPr/>
          <p:nvPr/>
        </p:nvSpPr>
        <p:spPr>
          <a:xfrm>
            <a:off x="1664539" y="1519177"/>
            <a:ext cx="251748" cy="381964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273AD2D0-C150-1D4E-B2F7-E9DB60A936CD}"/>
              </a:ext>
            </a:extLst>
          </p:cNvPr>
          <p:cNvSpPr/>
          <p:nvPr/>
        </p:nvSpPr>
        <p:spPr>
          <a:xfrm>
            <a:off x="1916287" y="2474088"/>
            <a:ext cx="251748" cy="1909823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A1EB6464-92FD-E74D-9A8C-7AAC49CEF830}"/>
              </a:ext>
            </a:extLst>
          </p:cNvPr>
          <p:cNvSpPr/>
          <p:nvPr/>
        </p:nvSpPr>
        <p:spPr>
          <a:xfrm>
            <a:off x="2539545" y="2474088"/>
            <a:ext cx="251748" cy="19098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72572555-3BBA-CC48-A11A-D686989809C5}"/>
              </a:ext>
            </a:extLst>
          </p:cNvPr>
          <p:cNvSpPr/>
          <p:nvPr/>
        </p:nvSpPr>
        <p:spPr>
          <a:xfrm>
            <a:off x="2791293" y="2951544"/>
            <a:ext cx="251748" cy="95490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71D39761-4709-2046-9BD1-4D7753E12E1D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2168035" y="3429000"/>
            <a:ext cx="3715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8A748C22-84A7-024D-8BAF-71F92FB4427E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1293030" y="3429000"/>
            <a:ext cx="3715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feld 14">
            <a:extLst>
              <a:ext uri="{FF2B5EF4-FFF2-40B4-BE49-F238E27FC236}">
                <a16:creationId xmlns:a16="http://schemas.microsoft.com/office/drawing/2014/main" id="{6345F194-8764-F941-B8B4-9B2FB408A0F9}"/>
              </a:ext>
            </a:extLst>
          </p:cNvPr>
          <p:cNvSpPr txBox="1"/>
          <p:nvPr/>
        </p:nvSpPr>
        <p:spPr>
          <a:xfrm>
            <a:off x="3411022" y="3258182"/>
            <a:ext cx="339046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…</a:t>
            </a:r>
          </a:p>
        </p:txBody>
      </p: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B20A994A-1DF3-D648-BB14-C1D03932C002}"/>
              </a:ext>
            </a:extLst>
          </p:cNvPr>
          <p:cNvCxnSpPr/>
          <p:nvPr/>
        </p:nvCxnSpPr>
        <p:spPr>
          <a:xfrm>
            <a:off x="3043041" y="3434993"/>
            <a:ext cx="3715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hteck 16">
            <a:extLst>
              <a:ext uri="{FF2B5EF4-FFF2-40B4-BE49-F238E27FC236}">
                <a16:creationId xmlns:a16="http://schemas.microsoft.com/office/drawing/2014/main" id="{77F23FFC-A59D-5C4B-9B89-FC091A5C0E8F}"/>
              </a:ext>
            </a:extLst>
          </p:cNvPr>
          <p:cNvSpPr/>
          <p:nvPr/>
        </p:nvSpPr>
        <p:spPr>
          <a:xfrm>
            <a:off x="4118049" y="3258182"/>
            <a:ext cx="251748" cy="3416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C0BAF71C-9D8C-7348-8A6B-A8B36B112E87}"/>
              </a:ext>
            </a:extLst>
          </p:cNvPr>
          <p:cNvCxnSpPr/>
          <p:nvPr/>
        </p:nvCxnSpPr>
        <p:spPr>
          <a:xfrm>
            <a:off x="3750068" y="3428998"/>
            <a:ext cx="3715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BFDEE3A6-6B4A-1149-8D20-C79F821D5FA0}"/>
              </a:ext>
            </a:extLst>
          </p:cNvPr>
          <p:cNvCxnSpPr/>
          <p:nvPr/>
        </p:nvCxnSpPr>
        <p:spPr>
          <a:xfrm>
            <a:off x="4369797" y="3414441"/>
            <a:ext cx="3715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hteck 19">
            <a:extLst>
              <a:ext uri="{FF2B5EF4-FFF2-40B4-BE49-F238E27FC236}">
                <a16:creationId xmlns:a16="http://schemas.microsoft.com/office/drawing/2014/main" id="{D24F3685-6203-B141-A9B5-22AC77248578}"/>
              </a:ext>
            </a:extLst>
          </p:cNvPr>
          <p:cNvSpPr/>
          <p:nvPr/>
        </p:nvSpPr>
        <p:spPr>
          <a:xfrm>
            <a:off x="4741307" y="2951543"/>
            <a:ext cx="251748" cy="95490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A86A611F-C436-A641-ABA6-0E2FCEE9B994}"/>
              </a:ext>
            </a:extLst>
          </p:cNvPr>
          <p:cNvSpPr/>
          <p:nvPr/>
        </p:nvSpPr>
        <p:spPr>
          <a:xfrm>
            <a:off x="4993055" y="2459529"/>
            <a:ext cx="251748" cy="19098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8D64216A-F811-7A4E-8726-7CAB4DF93BBD}"/>
              </a:ext>
            </a:extLst>
          </p:cNvPr>
          <p:cNvSpPr txBox="1"/>
          <p:nvPr/>
        </p:nvSpPr>
        <p:spPr>
          <a:xfrm>
            <a:off x="5611072" y="3238908"/>
            <a:ext cx="339046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…</a:t>
            </a:r>
          </a:p>
        </p:txBody>
      </p: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84E44C28-02ED-AB41-95AA-02912C073D4A}"/>
              </a:ext>
            </a:extLst>
          </p:cNvPr>
          <p:cNvCxnSpPr/>
          <p:nvPr/>
        </p:nvCxnSpPr>
        <p:spPr>
          <a:xfrm>
            <a:off x="5244803" y="3414440"/>
            <a:ext cx="3715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03CC0451-DE21-C947-9608-32CFEB8300B7}"/>
              </a:ext>
            </a:extLst>
          </p:cNvPr>
          <p:cNvCxnSpPr/>
          <p:nvPr/>
        </p:nvCxnSpPr>
        <p:spPr>
          <a:xfrm>
            <a:off x="5942066" y="3411436"/>
            <a:ext cx="3715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hteck 25">
            <a:extLst>
              <a:ext uri="{FF2B5EF4-FFF2-40B4-BE49-F238E27FC236}">
                <a16:creationId xmlns:a16="http://schemas.microsoft.com/office/drawing/2014/main" id="{2C2B0D14-28B4-2B48-B5F9-F7282B7F25A7}"/>
              </a:ext>
            </a:extLst>
          </p:cNvPr>
          <p:cNvSpPr/>
          <p:nvPr/>
        </p:nvSpPr>
        <p:spPr>
          <a:xfrm>
            <a:off x="6567355" y="1520001"/>
            <a:ext cx="251748" cy="381964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837CF3A8-B14B-394F-B5E0-FE5B4029FDFB}"/>
              </a:ext>
            </a:extLst>
          </p:cNvPr>
          <p:cNvSpPr/>
          <p:nvPr/>
        </p:nvSpPr>
        <p:spPr>
          <a:xfrm>
            <a:off x="6315607" y="2465641"/>
            <a:ext cx="251748" cy="1909823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0473D34E-13B8-1143-A7E3-2A02B4CFDC20}"/>
              </a:ext>
            </a:extLst>
          </p:cNvPr>
          <p:cNvSpPr/>
          <p:nvPr/>
        </p:nvSpPr>
        <p:spPr>
          <a:xfrm>
            <a:off x="7193429" y="1499900"/>
            <a:ext cx="138896" cy="381964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64844E9C-F72A-B143-90DE-804677FD1A72}"/>
              </a:ext>
            </a:extLst>
          </p:cNvPr>
          <p:cNvCxnSpPr>
            <a:cxnSpLocks/>
          </p:cNvCxnSpPr>
          <p:nvPr/>
        </p:nvCxnSpPr>
        <p:spPr>
          <a:xfrm>
            <a:off x="6821920" y="3411436"/>
            <a:ext cx="3715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feld 29">
            <a:extLst>
              <a:ext uri="{FF2B5EF4-FFF2-40B4-BE49-F238E27FC236}">
                <a16:creationId xmlns:a16="http://schemas.microsoft.com/office/drawing/2014/main" id="{06C7CEEB-DB7B-FA46-A691-A75B6B2B3897}"/>
              </a:ext>
            </a:extLst>
          </p:cNvPr>
          <p:cNvSpPr txBox="1"/>
          <p:nvPr/>
        </p:nvSpPr>
        <p:spPr>
          <a:xfrm>
            <a:off x="844195" y="1030288"/>
            <a:ext cx="758773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Input</a:t>
            </a: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DCE75EA2-2BBF-4048-8FA3-DB3A8AF32523}"/>
              </a:ext>
            </a:extLst>
          </p:cNvPr>
          <p:cNvSpPr txBox="1"/>
          <p:nvPr/>
        </p:nvSpPr>
        <p:spPr>
          <a:xfrm>
            <a:off x="6412778" y="780989"/>
            <a:ext cx="1700197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Reconstructed input</a:t>
            </a: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CC3F297A-D86A-1C47-B4CD-34F1DD9EA6BB}"/>
              </a:ext>
            </a:extLst>
          </p:cNvPr>
          <p:cNvSpPr txBox="1"/>
          <p:nvPr/>
        </p:nvSpPr>
        <p:spPr>
          <a:xfrm>
            <a:off x="3393824" y="1024869"/>
            <a:ext cx="1700197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Latent space</a:t>
            </a:r>
          </a:p>
        </p:txBody>
      </p:sp>
      <p:sp>
        <p:nvSpPr>
          <p:cNvPr id="33" name="Geschweifte Klammer links 32">
            <a:extLst>
              <a:ext uri="{FF2B5EF4-FFF2-40B4-BE49-F238E27FC236}">
                <a16:creationId xmlns:a16="http://schemas.microsoft.com/office/drawing/2014/main" id="{48BA8402-323C-4143-B161-5F326360564F}"/>
              </a:ext>
            </a:extLst>
          </p:cNvPr>
          <p:cNvSpPr/>
          <p:nvPr/>
        </p:nvSpPr>
        <p:spPr>
          <a:xfrm>
            <a:off x="721738" y="1533583"/>
            <a:ext cx="293499" cy="381964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AF8DDC1E-BC39-964A-B3CA-4B32C2E500E3}"/>
              </a:ext>
            </a:extLst>
          </p:cNvPr>
          <p:cNvSpPr txBox="1"/>
          <p:nvPr/>
        </p:nvSpPr>
        <p:spPr>
          <a:xfrm rot="16200000">
            <a:off x="-565317" y="3258180"/>
            <a:ext cx="2093581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Window size</a:t>
            </a:r>
          </a:p>
        </p:txBody>
      </p:sp>
      <p:sp>
        <p:nvSpPr>
          <p:cNvPr id="35" name="Geschweifte Klammer links 34">
            <a:extLst>
              <a:ext uri="{FF2B5EF4-FFF2-40B4-BE49-F238E27FC236}">
                <a16:creationId xmlns:a16="http://schemas.microsoft.com/office/drawing/2014/main" id="{F7117B5E-1E26-3848-9EF6-FE8AC30782BC}"/>
              </a:ext>
            </a:extLst>
          </p:cNvPr>
          <p:cNvSpPr/>
          <p:nvPr/>
        </p:nvSpPr>
        <p:spPr>
          <a:xfrm rot="16200000">
            <a:off x="1119410" y="5520804"/>
            <a:ext cx="208344" cy="13889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E6031529-F48B-1942-AC51-CB6C6BC45F96}"/>
              </a:ext>
            </a:extLst>
          </p:cNvPr>
          <p:cNvSpPr txBox="1"/>
          <p:nvPr/>
        </p:nvSpPr>
        <p:spPr>
          <a:xfrm>
            <a:off x="1076831" y="5696965"/>
            <a:ext cx="293500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1</a:t>
            </a:r>
          </a:p>
        </p:txBody>
      </p:sp>
      <p:sp>
        <p:nvSpPr>
          <p:cNvPr id="37" name="Geschweifte Klammer links 36">
            <a:extLst>
              <a:ext uri="{FF2B5EF4-FFF2-40B4-BE49-F238E27FC236}">
                <a16:creationId xmlns:a16="http://schemas.microsoft.com/office/drawing/2014/main" id="{F7085C06-4A7E-F143-8B99-C9867A990712}"/>
              </a:ext>
            </a:extLst>
          </p:cNvPr>
          <p:cNvSpPr/>
          <p:nvPr/>
        </p:nvSpPr>
        <p:spPr>
          <a:xfrm rot="16200000">
            <a:off x="1688952" y="5464379"/>
            <a:ext cx="208344" cy="25174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8" name="Textfeld 37">
                <a:extLst>
                  <a:ext uri="{FF2B5EF4-FFF2-40B4-BE49-F238E27FC236}">
                    <a16:creationId xmlns:a16="http://schemas.microsoft.com/office/drawing/2014/main" id="{2D6CFADA-CA71-A142-B286-96F80B0134C7}"/>
                  </a:ext>
                </a:extLst>
              </p:cNvPr>
              <p:cNvSpPr txBox="1"/>
              <p:nvPr/>
            </p:nvSpPr>
            <p:spPr>
              <a:xfrm>
                <a:off x="1643663" y="5694928"/>
                <a:ext cx="293500" cy="3416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38" name="Textfeld 37">
                <a:extLst>
                  <a:ext uri="{FF2B5EF4-FFF2-40B4-BE49-F238E27FC236}">
                    <a16:creationId xmlns:a16="http://schemas.microsoft.com/office/drawing/2014/main" id="{2D6CFADA-CA71-A142-B286-96F80B0134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3663" y="5694928"/>
                <a:ext cx="293500" cy="3416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Geschweifte Klammer links 38">
            <a:extLst>
              <a:ext uri="{FF2B5EF4-FFF2-40B4-BE49-F238E27FC236}">
                <a16:creationId xmlns:a16="http://schemas.microsoft.com/office/drawing/2014/main" id="{725DCAAB-10CC-D84B-A4EA-E5B5B90FA7F3}"/>
              </a:ext>
            </a:extLst>
          </p:cNvPr>
          <p:cNvSpPr/>
          <p:nvPr/>
        </p:nvSpPr>
        <p:spPr>
          <a:xfrm rot="16200000">
            <a:off x="2584834" y="5463875"/>
            <a:ext cx="208344" cy="25174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0" name="Textfeld 39">
                <a:extLst>
                  <a:ext uri="{FF2B5EF4-FFF2-40B4-BE49-F238E27FC236}">
                    <a16:creationId xmlns:a16="http://schemas.microsoft.com/office/drawing/2014/main" id="{A4C31066-DEF2-AF40-8A83-70FD9AF7BC19}"/>
                  </a:ext>
                </a:extLst>
              </p:cNvPr>
              <p:cNvSpPr txBox="1"/>
              <p:nvPr/>
            </p:nvSpPr>
            <p:spPr>
              <a:xfrm>
                <a:off x="2539545" y="5694424"/>
                <a:ext cx="293500" cy="3416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40" name="Textfeld 39">
                <a:extLst>
                  <a:ext uri="{FF2B5EF4-FFF2-40B4-BE49-F238E27FC236}">
                    <a16:creationId xmlns:a16="http://schemas.microsoft.com/office/drawing/2014/main" id="{A4C31066-DEF2-AF40-8A83-70FD9AF7BC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9545" y="5694424"/>
                <a:ext cx="293500" cy="3416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Geschweifte Klammer links 40">
            <a:extLst>
              <a:ext uri="{FF2B5EF4-FFF2-40B4-BE49-F238E27FC236}">
                <a16:creationId xmlns:a16="http://schemas.microsoft.com/office/drawing/2014/main" id="{4C5CFEF7-3E26-9941-B7D8-02F262023A7A}"/>
              </a:ext>
            </a:extLst>
          </p:cNvPr>
          <p:cNvSpPr/>
          <p:nvPr/>
        </p:nvSpPr>
        <p:spPr>
          <a:xfrm rot="16200000">
            <a:off x="4995896" y="5483596"/>
            <a:ext cx="208344" cy="25174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2" name="Textfeld 41">
                <a:extLst>
                  <a:ext uri="{FF2B5EF4-FFF2-40B4-BE49-F238E27FC236}">
                    <a16:creationId xmlns:a16="http://schemas.microsoft.com/office/drawing/2014/main" id="{7DAAA22F-AE2A-FD48-BC8A-BDA7C151F118}"/>
                  </a:ext>
                </a:extLst>
              </p:cNvPr>
              <p:cNvSpPr txBox="1"/>
              <p:nvPr/>
            </p:nvSpPr>
            <p:spPr>
              <a:xfrm>
                <a:off x="4950607" y="5714145"/>
                <a:ext cx="293500" cy="3416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42" name="Textfeld 41">
                <a:extLst>
                  <a:ext uri="{FF2B5EF4-FFF2-40B4-BE49-F238E27FC236}">
                    <a16:creationId xmlns:a16="http://schemas.microsoft.com/office/drawing/2014/main" id="{7DAAA22F-AE2A-FD48-BC8A-BDA7C151F1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0607" y="5714145"/>
                <a:ext cx="293500" cy="3416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Geschweifte Klammer links 42">
            <a:extLst>
              <a:ext uri="{FF2B5EF4-FFF2-40B4-BE49-F238E27FC236}">
                <a16:creationId xmlns:a16="http://schemas.microsoft.com/office/drawing/2014/main" id="{9D2F59E5-30D7-C544-9605-A4D86C196396}"/>
              </a:ext>
            </a:extLst>
          </p:cNvPr>
          <p:cNvSpPr/>
          <p:nvPr/>
        </p:nvSpPr>
        <p:spPr>
          <a:xfrm rot="16200000">
            <a:off x="6581180" y="5483596"/>
            <a:ext cx="208344" cy="25174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4" name="Textfeld 43">
                <a:extLst>
                  <a:ext uri="{FF2B5EF4-FFF2-40B4-BE49-F238E27FC236}">
                    <a16:creationId xmlns:a16="http://schemas.microsoft.com/office/drawing/2014/main" id="{69D66B27-1323-224B-8718-45B3602F0E19}"/>
                  </a:ext>
                </a:extLst>
              </p:cNvPr>
              <p:cNvSpPr txBox="1"/>
              <p:nvPr/>
            </p:nvSpPr>
            <p:spPr>
              <a:xfrm>
                <a:off x="6535891" y="5714145"/>
                <a:ext cx="293500" cy="3416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44" name="Textfeld 43">
                <a:extLst>
                  <a:ext uri="{FF2B5EF4-FFF2-40B4-BE49-F238E27FC236}">
                    <a16:creationId xmlns:a16="http://schemas.microsoft.com/office/drawing/2014/main" id="{69D66B27-1323-224B-8718-45B3602F0E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5891" y="5714145"/>
                <a:ext cx="293500" cy="3416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Geschweifte Klammer links 44">
            <a:extLst>
              <a:ext uri="{FF2B5EF4-FFF2-40B4-BE49-F238E27FC236}">
                <a16:creationId xmlns:a16="http://schemas.microsoft.com/office/drawing/2014/main" id="{2AFBC4A1-630A-064F-83DC-903B29D14DCC}"/>
              </a:ext>
            </a:extLst>
          </p:cNvPr>
          <p:cNvSpPr/>
          <p:nvPr/>
        </p:nvSpPr>
        <p:spPr>
          <a:xfrm rot="16200000">
            <a:off x="7157315" y="5540021"/>
            <a:ext cx="208344" cy="13889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Textfeld 45">
            <a:extLst>
              <a:ext uri="{FF2B5EF4-FFF2-40B4-BE49-F238E27FC236}">
                <a16:creationId xmlns:a16="http://schemas.microsoft.com/office/drawing/2014/main" id="{B4713592-B4C3-334A-B52A-101FDE191F9C}"/>
              </a:ext>
            </a:extLst>
          </p:cNvPr>
          <p:cNvSpPr txBox="1"/>
          <p:nvPr/>
        </p:nvSpPr>
        <p:spPr>
          <a:xfrm>
            <a:off x="7114736" y="5716182"/>
            <a:ext cx="293500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1</a:t>
            </a:r>
          </a:p>
        </p:txBody>
      </p:sp>
      <p:sp>
        <p:nvSpPr>
          <p:cNvPr id="47" name="Textfeld 46">
            <a:extLst>
              <a:ext uri="{FF2B5EF4-FFF2-40B4-BE49-F238E27FC236}">
                <a16:creationId xmlns:a16="http://schemas.microsoft.com/office/drawing/2014/main" id="{1E991302-1607-8141-A5C3-13889D493E18}"/>
              </a:ext>
            </a:extLst>
          </p:cNvPr>
          <p:cNvSpPr txBox="1"/>
          <p:nvPr/>
        </p:nvSpPr>
        <p:spPr>
          <a:xfrm>
            <a:off x="8397106" y="1495091"/>
            <a:ext cx="1700197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Legend:</a:t>
            </a:r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2AB16D0D-9E70-1647-8099-5C9EAAED57D0}"/>
              </a:ext>
            </a:extLst>
          </p:cNvPr>
          <p:cNvSpPr/>
          <p:nvPr/>
        </p:nvSpPr>
        <p:spPr>
          <a:xfrm>
            <a:off x="8496154" y="1893995"/>
            <a:ext cx="717293" cy="3416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26769726-4201-2547-BDAA-E82CF74A991A}"/>
              </a:ext>
            </a:extLst>
          </p:cNvPr>
          <p:cNvSpPr/>
          <p:nvPr/>
        </p:nvSpPr>
        <p:spPr>
          <a:xfrm>
            <a:off x="8496153" y="2406466"/>
            <a:ext cx="717293" cy="34163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772C3D91-2469-074A-B016-7495247F5F11}"/>
              </a:ext>
            </a:extLst>
          </p:cNvPr>
          <p:cNvSpPr/>
          <p:nvPr/>
        </p:nvSpPr>
        <p:spPr>
          <a:xfrm>
            <a:off x="8496152" y="2916550"/>
            <a:ext cx="717293" cy="34163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1" name="Textfeld 50">
            <a:extLst>
              <a:ext uri="{FF2B5EF4-FFF2-40B4-BE49-F238E27FC236}">
                <a16:creationId xmlns:a16="http://schemas.microsoft.com/office/drawing/2014/main" id="{8533320F-E72F-6B4A-85C0-039D9752F9E2}"/>
              </a:ext>
            </a:extLst>
          </p:cNvPr>
          <p:cNvSpPr txBox="1"/>
          <p:nvPr/>
        </p:nvSpPr>
        <p:spPr>
          <a:xfrm>
            <a:off x="9323694" y="1893995"/>
            <a:ext cx="2407534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1D Convolution</a:t>
            </a:r>
          </a:p>
        </p:txBody>
      </p:sp>
      <p:sp>
        <p:nvSpPr>
          <p:cNvPr id="52" name="Textfeld 51">
            <a:extLst>
              <a:ext uri="{FF2B5EF4-FFF2-40B4-BE49-F238E27FC236}">
                <a16:creationId xmlns:a16="http://schemas.microsoft.com/office/drawing/2014/main" id="{06CECEB8-C63D-5A46-8846-9B4C57E03E17}"/>
              </a:ext>
            </a:extLst>
          </p:cNvPr>
          <p:cNvSpPr txBox="1"/>
          <p:nvPr/>
        </p:nvSpPr>
        <p:spPr>
          <a:xfrm>
            <a:off x="9323694" y="2406466"/>
            <a:ext cx="2407534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1D Max pooling (2x)</a:t>
            </a:r>
          </a:p>
        </p:txBody>
      </p:sp>
      <p:sp>
        <p:nvSpPr>
          <p:cNvPr id="53" name="Textfeld 52">
            <a:extLst>
              <a:ext uri="{FF2B5EF4-FFF2-40B4-BE49-F238E27FC236}">
                <a16:creationId xmlns:a16="http://schemas.microsoft.com/office/drawing/2014/main" id="{BFB32948-5C66-BE47-BA0C-569D0ED4521C}"/>
              </a:ext>
            </a:extLst>
          </p:cNvPr>
          <p:cNvSpPr txBox="1"/>
          <p:nvPr/>
        </p:nvSpPr>
        <p:spPr>
          <a:xfrm>
            <a:off x="9323694" y="2916550"/>
            <a:ext cx="2407534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1D </a:t>
            </a:r>
            <a:r>
              <a:rPr lang="en-GB" dirty="0" err="1"/>
              <a:t>Upsampling</a:t>
            </a:r>
            <a:r>
              <a:rPr lang="en-GB" dirty="0"/>
              <a:t> (2x)</a:t>
            </a:r>
          </a:p>
        </p:txBody>
      </p:sp>
      <p:sp>
        <p:nvSpPr>
          <p:cNvPr id="54" name="Geschweifte Klammer links 53">
            <a:extLst>
              <a:ext uri="{FF2B5EF4-FFF2-40B4-BE49-F238E27FC236}">
                <a16:creationId xmlns:a16="http://schemas.microsoft.com/office/drawing/2014/main" id="{BE936B7D-794A-AC48-940D-80CFB0C843AE}"/>
              </a:ext>
            </a:extLst>
          </p:cNvPr>
          <p:cNvSpPr/>
          <p:nvPr/>
        </p:nvSpPr>
        <p:spPr>
          <a:xfrm rot="16200000">
            <a:off x="4123602" y="5463371"/>
            <a:ext cx="208344" cy="25174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5" name="Textfeld 54">
                <a:extLst>
                  <a:ext uri="{FF2B5EF4-FFF2-40B4-BE49-F238E27FC236}">
                    <a16:creationId xmlns:a16="http://schemas.microsoft.com/office/drawing/2014/main" id="{6925B7AF-BC6A-874B-BBC6-B79AE357970E}"/>
                  </a:ext>
                </a:extLst>
              </p:cNvPr>
              <p:cNvSpPr txBox="1"/>
              <p:nvPr/>
            </p:nvSpPr>
            <p:spPr>
              <a:xfrm>
                <a:off x="4078313" y="5693920"/>
                <a:ext cx="293500" cy="3416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55" name="Textfeld 54">
                <a:extLst>
                  <a:ext uri="{FF2B5EF4-FFF2-40B4-BE49-F238E27FC236}">
                    <a16:creationId xmlns:a16="http://schemas.microsoft.com/office/drawing/2014/main" id="{6925B7AF-BC6A-874B-BBC6-B79AE35797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8313" y="5693920"/>
                <a:ext cx="293500" cy="3416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6" name="Textfeld 55">
                <a:extLst>
                  <a:ext uri="{FF2B5EF4-FFF2-40B4-BE49-F238E27FC236}">
                    <a16:creationId xmlns:a16="http://schemas.microsoft.com/office/drawing/2014/main" id="{6D0FB9E2-72DF-E347-93D8-ADDFD5352E85}"/>
                  </a:ext>
                </a:extLst>
              </p:cNvPr>
              <p:cNvSpPr txBox="1"/>
              <p:nvPr/>
            </p:nvSpPr>
            <p:spPr>
              <a:xfrm>
                <a:off x="8397106" y="3486293"/>
                <a:ext cx="3198460" cy="24304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b="1" dirty="0"/>
                  <a:t>Parameters:</a:t>
                </a:r>
              </a:p>
              <a:p>
                <a:endParaRPr lang="en-GB" b="1" dirty="0"/>
              </a:p>
              <a:p>
                <a:pPr marL="285750" indent="-285750">
                  <a:lnSpc>
                    <a:spcPct val="150000"/>
                  </a:lnSpc>
                  <a:buFont typeface="Symbol" pitchFamily="2" charset="2"/>
                  <a:buChar char="-"/>
                </a:pPr>
                <a:r>
                  <a:rPr lang="en-GB" b="1" dirty="0"/>
                  <a:t>Loss:</a:t>
                </a:r>
                <a:r>
                  <a:rPr lang="en-GB" dirty="0"/>
                  <a:t> MSE</a:t>
                </a:r>
              </a:p>
              <a:p>
                <a:pPr marL="285750" indent="-285750">
                  <a:lnSpc>
                    <a:spcPct val="150000"/>
                  </a:lnSpc>
                  <a:buFont typeface="Symbol" pitchFamily="2" charset="2"/>
                  <a:buChar char="-"/>
                </a:pPr>
                <a:r>
                  <a:rPr lang="en-GB" dirty="0"/>
                  <a:t>Overall there are 6 pooling stages </a:t>
                </a:r>
                <a:r>
                  <a:rPr lang="en-GB" dirty="0">
                    <a:sym typeface="Wingdings" pitchFamily="2" charset="2"/>
                  </a:rPr>
                  <a:t> 64x reduction</a:t>
                </a:r>
              </a:p>
              <a:p>
                <a:pPr marL="285750" indent="-285750">
                  <a:buFont typeface="Symbol" pitchFamily="2" charset="2"/>
                  <a:buChar char="-"/>
                </a:pPr>
                <a:endParaRPr lang="en-GB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64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 ∈{2,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4, 8}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56" name="Textfeld 55">
                <a:extLst>
                  <a:ext uri="{FF2B5EF4-FFF2-40B4-BE49-F238E27FC236}">
                    <a16:creationId xmlns:a16="http://schemas.microsoft.com/office/drawing/2014/main" id="{6D0FB9E2-72DF-E347-93D8-ADDFD5352E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7106" y="3486293"/>
                <a:ext cx="3198460" cy="2430474"/>
              </a:xfrm>
              <a:prstGeom prst="rect">
                <a:avLst/>
              </a:prstGeom>
              <a:blipFill>
                <a:blip r:embed="rId6"/>
                <a:stretch>
                  <a:fillRect l="-791" t="-52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7" name="Gerade Verbindung mit Pfeil 56">
            <a:extLst>
              <a:ext uri="{FF2B5EF4-FFF2-40B4-BE49-F238E27FC236}">
                <a16:creationId xmlns:a16="http://schemas.microsoft.com/office/drawing/2014/main" id="{10C11D02-28AD-3045-8307-DE0A41C74532}"/>
              </a:ext>
            </a:extLst>
          </p:cNvPr>
          <p:cNvCxnSpPr>
            <a:cxnSpLocks/>
            <a:stCxn id="17" idx="0"/>
            <a:endCxn id="32" idx="2"/>
          </p:cNvCxnSpPr>
          <p:nvPr/>
        </p:nvCxnSpPr>
        <p:spPr>
          <a:xfrm flipV="1">
            <a:off x="4243923" y="1366501"/>
            <a:ext cx="0" cy="18916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49526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57D3BA-A6F3-2A4E-BAA5-D0B5E5F49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Autoencoder Results - Qualitatively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4526DE5-F642-574E-91E8-5E82FD0391D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74711" y="4282633"/>
            <a:ext cx="10580688" cy="1546667"/>
          </a:xfrm>
        </p:spPr>
        <p:txBody>
          <a:bodyPr/>
          <a:lstStyle/>
          <a:p>
            <a:pPr marL="285750" indent="-285750">
              <a:buFont typeface="Symbol" pitchFamily="2" charset="2"/>
              <a:buChar char="-"/>
            </a:pPr>
            <a:r>
              <a:rPr lang="en-GB" dirty="0"/>
              <a:t>Behaviour of error is as expected: As bearing degrades error goes up</a:t>
            </a:r>
          </a:p>
          <a:p>
            <a:pPr marL="285750" indent="-285750">
              <a:buFont typeface="Symbol" pitchFamily="2" charset="2"/>
              <a:buChar char="-"/>
            </a:pPr>
            <a:r>
              <a:rPr lang="en-GB" dirty="0"/>
              <a:t>Error curve is also very smooth thus making  finding a threshold easier</a:t>
            </a:r>
          </a:p>
          <a:p>
            <a:pPr marL="285750" indent="-285750">
              <a:buFont typeface="Symbol" pitchFamily="2" charset="2"/>
              <a:buChar char="-"/>
            </a:pPr>
            <a:r>
              <a:rPr lang="en-GB" dirty="0"/>
              <a:t>But: This plot is only for window size = 128. How do other window sizes behave?</a:t>
            </a:r>
          </a:p>
          <a:p>
            <a:pPr marL="285750" indent="-285750">
              <a:buFont typeface="Symbol" pitchFamily="2" charset="2"/>
              <a:buChar char="-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576100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CCE4980-90FA-4843-A95B-15B8837860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Autoencoder Results - Quantitatively </a:t>
            </a:r>
          </a:p>
        </p:txBody>
      </p:sp>
      <p:graphicFrame>
        <p:nvGraphicFramePr>
          <p:cNvPr id="4" name="Inhaltsplatzhalter 3">
            <a:extLst>
              <a:ext uri="{FF2B5EF4-FFF2-40B4-BE49-F238E27FC236}">
                <a16:creationId xmlns:a16="http://schemas.microsoft.com/office/drawing/2014/main" id="{16AED4D1-133B-414A-AC21-81F015398428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2661888352"/>
              </p:ext>
            </p:extLst>
          </p:nvPr>
        </p:nvGraphicFramePr>
        <p:xfrm>
          <a:off x="874711" y="1264395"/>
          <a:ext cx="10580688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5632">
                  <a:extLst>
                    <a:ext uri="{9D8B030D-6E8A-4147-A177-3AD203B41FA5}">
                      <a16:colId xmlns:a16="http://schemas.microsoft.com/office/drawing/2014/main" val="1803107575"/>
                    </a:ext>
                  </a:extLst>
                </a:gridCol>
                <a:gridCol w="1175632">
                  <a:extLst>
                    <a:ext uri="{9D8B030D-6E8A-4147-A177-3AD203B41FA5}">
                      <a16:colId xmlns:a16="http://schemas.microsoft.com/office/drawing/2014/main" val="2501127623"/>
                    </a:ext>
                  </a:extLst>
                </a:gridCol>
                <a:gridCol w="1175632">
                  <a:extLst>
                    <a:ext uri="{9D8B030D-6E8A-4147-A177-3AD203B41FA5}">
                      <a16:colId xmlns:a16="http://schemas.microsoft.com/office/drawing/2014/main" val="1626441949"/>
                    </a:ext>
                  </a:extLst>
                </a:gridCol>
                <a:gridCol w="1175632">
                  <a:extLst>
                    <a:ext uri="{9D8B030D-6E8A-4147-A177-3AD203B41FA5}">
                      <a16:colId xmlns:a16="http://schemas.microsoft.com/office/drawing/2014/main" val="214337180"/>
                    </a:ext>
                  </a:extLst>
                </a:gridCol>
                <a:gridCol w="1175632">
                  <a:extLst>
                    <a:ext uri="{9D8B030D-6E8A-4147-A177-3AD203B41FA5}">
                      <a16:colId xmlns:a16="http://schemas.microsoft.com/office/drawing/2014/main" val="4249923017"/>
                    </a:ext>
                  </a:extLst>
                </a:gridCol>
                <a:gridCol w="1175632">
                  <a:extLst>
                    <a:ext uri="{9D8B030D-6E8A-4147-A177-3AD203B41FA5}">
                      <a16:colId xmlns:a16="http://schemas.microsoft.com/office/drawing/2014/main" val="2201720442"/>
                    </a:ext>
                  </a:extLst>
                </a:gridCol>
                <a:gridCol w="1175632">
                  <a:extLst>
                    <a:ext uri="{9D8B030D-6E8A-4147-A177-3AD203B41FA5}">
                      <a16:colId xmlns:a16="http://schemas.microsoft.com/office/drawing/2014/main" val="4128245529"/>
                    </a:ext>
                  </a:extLst>
                </a:gridCol>
                <a:gridCol w="1175632">
                  <a:extLst>
                    <a:ext uri="{9D8B030D-6E8A-4147-A177-3AD203B41FA5}">
                      <a16:colId xmlns:a16="http://schemas.microsoft.com/office/drawing/2014/main" val="3307173801"/>
                    </a:ext>
                  </a:extLst>
                </a:gridCol>
                <a:gridCol w="1175632">
                  <a:extLst>
                    <a:ext uri="{9D8B030D-6E8A-4147-A177-3AD203B41FA5}">
                      <a16:colId xmlns:a16="http://schemas.microsoft.com/office/drawing/2014/main" val="15661356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512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1024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2048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4096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6144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8192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049790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50%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0.98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0.83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0.64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0.72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0.79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051929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0.82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0.47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0.57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0.62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xxx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0.77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546058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12,5%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0.57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0.03 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xxx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0.69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57466329"/>
                  </a:ext>
                </a:extLst>
              </a:tr>
            </a:tbl>
          </a:graphicData>
        </a:graphic>
      </p:graphicFrame>
      <p:sp>
        <p:nvSpPr>
          <p:cNvPr id="5" name="Textfeld 4">
            <a:extLst>
              <a:ext uri="{FF2B5EF4-FFF2-40B4-BE49-F238E27FC236}">
                <a16:creationId xmlns:a16="http://schemas.microsoft.com/office/drawing/2014/main" id="{DAB62D2B-6155-C24C-9DAC-9F66D1FAB897}"/>
              </a:ext>
            </a:extLst>
          </p:cNvPr>
          <p:cNvSpPr txBox="1"/>
          <p:nvPr/>
        </p:nvSpPr>
        <p:spPr>
          <a:xfrm>
            <a:off x="874711" y="922763"/>
            <a:ext cx="10580688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Lager 4: AUC depending on window sizes and latent space size</a:t>
            </a:r>
          </a:p>
        </p:txBody>
      </p:sp>
      <p:graphicFrame>
        <p:nvGraphicFramePr>
          <p:cNvPr id="6" name="Inhaltsplatzhalter 3">
            <a:extLst>
              <a:ext uri="{FF2B5EF4-FFF2-40B4-BE49-F238E27FC236}">
                <a16:creationId xmlns:a16="http://schemas.microsoft.com/office/drawing/2014/main" id="{016E5D01-00D2-084A-B06E-30F280FCD9F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50127534"/>
              </p:ext>
            </p:extLst>
          </p:nvPr>
        </p:nvGraphicFramePr>
        <p:xfrm>
          <a:off x="874711" y="3431019"/>
          <a:ext cx="10580688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5632">
                  <a:extLst>
                    <a:ext uri="{9D8B030D-6E8A-4147-A177-3AD203B41FA5}">
                      <a16:colId xmlns:a16="http://schemas.microsoft.com/office/drawing/2014/main" val="1803107575"/>
                    </a:ext>
                  </a:extLst>
                </a:gridCol>
                <a:gridCol w="1175632">
                  <a:extLst>
                    <a:ext uri="{9D8B030D-6E8A-4147-A177-3AD203B41FA5}">
                      <a16:colId xmlns:a16="http://schemas.microsoft.com/office/drawing/2014/main" val="2501127623"/>
                    </a:ext>
                  </a:extLst>
                </a:gridCol>
                <a:gridCol w="1175632">
                  <a:extLst>
                    <a:ext uri="{9D8B030D-6E8A-4147-A177-3AD203B41FA5}">
                      <a16:colId xmlns:a16="http://schemas.microsoft.com/office/drawing/2014/main" val="1626441949"/>
                    </a:ext>
                  </a:extLst>
                </a:gridCol>
                <a:gridCol w="1175632">
                  <a:extLst>
                    <a:ext uri="{9D8B030D-6E8A-4147-A177-3AD203B41FA5}">
                      <a16:colId xmlns:a16="http://schemas.microsoft.com/office/drawing/2014/main" val="214337180"/>
                    </a:ext>
                  </a:extLst>
                </a:gridCol>
                <a:gridCol w="1175632">
                  <a:extLst>
                    <a:ext uri="{9D8B030D-6E8A-4147-A177-3AD203B41FA5}">
                      <a16:colId xmlns:a16="http://schemas.microsoft.com/office/drawing/2014/main" val="4249923017"/>
                    </a:ext>
                  </a:extLst>
                </a:gridCol>
                <a:gridCol w="1175632">
                  <a:extLst>
                    <a:ext uri="{9D8B030D-6E8A-4147-A177-3AD203B41FA5}">
                      <a16:colId xmlns:a16="http://schemas.microsoft.com/office/drawing/2014/main" val="2201720442"/>
                    </a:ext>
                  </a:extLst>
                </a:gridCol>
                <a:gridCol w="1175632">
                  <a:extLst>
                    <a:ext uri="{9D8B030D-6E8A-4147-A177-3AD203B41FA5}">
                      <a16:colId xmlns:a16="http://schemas.microsoft.com/office/drawing/2014/main" val="4128245529"/>
                    </a:ext>
                  </a:extLst>
                </a:gridCol>
                <a:gridCol w="1175632">
                  <a:extLst>
                    <a:ext uri="{9D8B030D-6E8A-4147-A177-3AD203B41FA5}">
                      <a16:colId xmlns:a16="http://schemas.microsoft.com/office/drawing/2014/main" val="3307173801"/>
                    </a:ext>
                  </a:extLst>
                </a:gridCol>
                <a:gridCol w="1175632">
                  <a:extLst>
                    <a:ext uri="{9D8B030D-6E8A-4147-A177-3AD203B41FA5}">
                      <a16:colId xmlns:a16="http://schemas.microsoft.com/office/drawing/2014/main" val="15661356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512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1024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2048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4096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6144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8192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049790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50%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0.92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0.91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0.82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xxx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0.77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051929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0.94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0.91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0.93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0.82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0.84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xxx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0.75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546058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12,5%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0.91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0.72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0.88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0.93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0.84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xxx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0.70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57466329"/>
                  </a:ext>
                </a:extLst>
              </a:tr>
            </a:tbl>
          </a:graphicData>
        </a:graphic>
      </p:graphicFrame>
      <p:sp>
        <p:nvSpPr>
          <p:cNvPr id="7" name="Textfeld 6">
            <a:extLst>
              <a:ext uri="{FF2B5EF4-FFF2-40B4-BE49-F238E27FC236}">
                <a16:creationId xmlns:a16="http://schemas.microsoft.com/office/drawing/2014/main" id="{03403992-02E1-E54F-AC30-313FEC7B123A}"/>
              </a:ext>
            </a:extLst>
          </p:cNvPr>
          <p:cNvSpPr txBox="1"/>
          <p:nvPr/>
        </p:nvSpPr>
        <p:spPr>
          <a:xfrm>
            <a:off x="874711" y="3089387"/>
            <a:ext cx="10580688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Lager 5: AUC depending on window sizes and latent space size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6CBE40EF-643D-EA48-8E0D-8EB0FAF61F6E}"/>
              </a:ext>
            </a:extLst>
          </p:cNvPr>
          <p:cNvSpPr txBox="1"/>
          <p:nvPr/>
        </p:nvSpPr>
        <p:spPr>
          <a:xfrm>
            <a:off x="874711" y="5116010"/>
            <a:ext cx="10580688" cy="8003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Symbol" pitchFamily="2" charset="2"/>
              <a:buChar char="-"/>
            </a:pPr>
            <a:r>
              <a:rPr lang="en-GB" dirty="0"/>
              <a:t>AUC performance seems to correlate with window size</a:t>
            </a:r>
          </a:p>
          <a:p>
            <a:pPr marL="285750" indent="-285750">
              <a:lnSpc>
                <a:spcPct val="150000"/>
              </a:lnSpc>
              <a:buFont typeface="Symbol" pitchFamily="2" charset="2"/>
              <a:buChar char="-"/>
            </a:pPr>
            <a:r>
              <a:rPr lang="en-GB" dirty="0"/>
              <a:t>Network Lager 4, window size 4096, latent space 12,5%: learned the inverse of the expected behaviour</a:t>
            </a:r>
          </a:p>
        </p:txBody>
      </p:sp>
    </p:spTree>
    <p:extLst>
      <p:ext uri="{BB962C8B-B14F-4D97-AF65-F5344CB8AC3E}">
        <p14:creationId xmlns:p14="http://schemas.microsoft.com/office/powerpoint/2010/main" val="21296543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9BA318-806F-0144-9132-C0BC650D6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Autoencoder Results - Latent Spaces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64A8C71-8184-C641-B1D6-DA8385D3C1C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74711" y="1484314"/>
            <a:ext cx="10580688" cy="1096840"/>
          </a:xfrm>
        </p:spPr>
        <p:txBody>
          <a:bodyPr/>
          <a:lstStyle/>
          <a:p>
            <a:pPr marL="285750" indent="-285750">
              <a:buFont typeface="Symbol" pitchFamily="2" charset="2"/>
              <a:buChar char="-"/>
            </a:pPr>
            <a:r>
              <a:rPr lang="en-GB" dirty="0"/>
              <a:t>From previous experiments we expect a clustering of latent spaces when applying PCA or TSNE</a:t>
            </a:r>
          </a:p>
          <a:p>
            <a:pPr marL="285750" indent="-285750">
              <a:buFont typeface="Symbol" pitchFamily="2" charset="2"/>
              <a:buChar char="-"/>
            </a:pPr>
            <a:r>
              <a:rPr lang="en-GB" dirty="0"/>
              <a:t>We plot latent spaces transformed by PCA into 2D as the bearing runs (from early = red to late = blue)</a:t>
            </a:r>
          </a:p>
          <a:p>
            <a:pPr marL="285750" indent="-285750">
              <a:buFont typeface="Symbol" pitchFamily="2" charset="2"/>
              <a:buChar char="-"/>
            </a:pPr>
            <a:r>
              <a:rPr lang="en-GB" dirty="0"/>
              <a:t>TSNE did not yield any useful clustering results</a:t>
            </a:r>
          </a:p>
          <a:p>
            <a:pPr marL="285750" indent="-285750">
              <a:buFont typeface="Symbol" pitchFamily="2" charset="2"/>
              <a:buChar char="-"/>
            </a:pPr>
            <a:endParaRPr lang="en-GB" dirty="0"/>
          </a:p>
          <a:p>
            <a:pPr marL="285750" indent="-285750">
              <a:buFont typeface="Symbol" pitchFamily="2" charset="2"/>
              <a:buChar char="-"/>
            </a:pPr>
            <a:endParaRPr lang="en-GB" dirty="0"/>
          </a:p>
          <a:p>
            <a:pPr marL="285750" indent="-285750">
              <a:buFont typeface="Symbol" pitchFamily="2" charset="2"/>
              <a:buChar char="-"/>
            </a:pPr>
            <a:endParaRPr lang="en-GB" dirty="0"/>
          </a:p>
          <a:p>
            <a:pPr marL="285750" indent="-285750">
              <a:buFont typeface="Symbol" pitchFamily="2" charset="2"/>
              <a:buChar char="-"/>
            </a:pPr>
            <a:endParaRPr lang="en-GB" dirty="0"/>
          </a:p>
          <a:p>
            <a:pPr marL="285750" indent="-285750">
              <a:buFont typeface="Symbol" pitchFamily="2" charset="2"/>
              <a:buChar char="-"/>
            </a:pPr>
            <a:endParaRPr lang="en-GB" dirty="0"/>
          </a:p>
          <a:p>
            <a:pPr marL="285750" indent="-285750">
              <a:buFont typeface="Symbol" pitchFamily="2" charset="2"/>
              <a:buChar char="-"/>
            </a:pPr>
            <a:endParaRPr lang="en-GB" dirty="0"/>
          </a:p>
          <a:p>
            <a:pPr marL="285750" indent="-285750">
              <a:buFont typeface="Symbol" pitchFamily="2" charset="2"/>
              <a:buChar char="-"/>
            </a:pPr>
            <a:endParaRPr lang="en-GB" dirty="0"/>
          </a:p>
          <a:p>
            <a:pPr marL="285750" indent="-285750">
              <a:buFont typeface="Symbol" pitchFamily="2" charset="2"/>
              <a:buChar char="-"/>
            </a:pPr>
            <a:endParaRPr lang="en-GB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6A1923F-6C40-0044-96E4-E4AF1D32F7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943" t="10035" r="10316" b="4522"/>
          <a:stretch/>
        </p:blipFill>
        <p:spPr>
          <a:xfrm>
            <a:off x="874711" y="2882095"/>
            <a:ext cx="3321935" cy="2604305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286C0E83-630C-C944-97E8-E9A5C4017CC3}"/>
              </a:ext>
            </a:extLst>
          </p:cNvPr>
          <p:cNvSpPr txBox="1"/>
          <p:nvPr/>
        </p:nvSpPr>
        <p:spPr>
          <a:xfrm>
            <a:off x="874712" y="2581153"/>
            <a:ext cx="3321934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Lager 4; WS 128; Lat. 50%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169FA6E0-A33E-4A4D-98D3-2D66597E2D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512" t="10354" r="9747" b="4203"/>
          <a:stretch/>
        </p:blipFill>
        <p:spPr>
          <a:xfrm>
            <a:off x="4504088" y="2882094"/>
            <a:ext cx="3321934" cy="2604306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F042FC71-739B-F244-B4BB-5F3EB19399CF}"/>
              </a:ext>
            </a:extLst>
          </p:cNvPr>
          <p:cNvSpPr txBox="1"/>
          <p:nvPr/>
        </p:nvSpPr>
        <p:spPr>
          <a:xfrm>
            <a:off x="4504088" y="2540462"/>
            <a:ext cx="3321934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Lager 4; WS 1024; Lat. 50%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4FD1E905-0064-DF44-86AD-7FC7A05D35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5356" y="2540462"/>
            <a:ext cx="4064000" cy="3048000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44B9E113-36A1-794A-8D01-A93965974950}"/>
              </a:ext>
            </a:extLst>
          </p:cNvPr>
          <p:cNvSpPr txBox="1"/>
          <p:nvPr/>
        </p:nvSpPr>
        <p:spPr>
          <a:xfrm>
            <a:off x="8366389" y="2534853"/>
            <a:ext cx="3321934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Lager 4; WS 4096; Lat. 50%</a:t>
            </a:r>
          </a:p>
        </p:txBody>
      </p: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445722BD-110B-5645-99D3-84215CD82673}"/>
              </a:ext>
            </a:extLst>
          </p:cNvPr>
          <p:cNvSpPr txBox="1">
            <a:spLocks/>
          </p:cNvSpPr>
          <p:nvPr/>
        </p:nvSpPr>
        <p:spPr>
          <a:xfrm>
            <a:off x="874711" y="5588462"/>
            <a:ext cx="10580688" cy="341632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defTabSz="914269" rtl="0" eaLnBrk="1" latinLnBrk="0" hangingPunct="1">
              <a:spcBef>
                <a:spcPts val="1200"/>
              </a:spcBef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1pPr>
            <a:lvl2pPr marL="395942" indent="-323953" algn="l" defTabSz="914269" rtl="0" eaLnBrk="1" latinLnBrk="0" hangingPunct="1">
              <a:spcBef>
                <a:spcPts val="300"/>
              </a:spcBef>
              <a:buFont typeface="Open Sans" panose="020B0606030504020204" pitchFamily="34" charset="0"/>
              <a:buChar char="—"/>
              <a:defRPr sz="16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2pPr>
            <a:lvl3pPr marL="0" indent="0" algn="l" defTabSz="914269" rtl="0" eaLnBrk="1" latinLnBrk="0" hangingPunct="1">
              <a:spcBef>
                <a:spcPts val="1200"/>
              </a:spcBef>
              <a:buFont typeface="Arial" panose="020B0604020202020204" pitchFamily="34" charset="0"/>
              <a:buNone/>
              <a:defRPr sz="14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3pPr>
            <a:lvl4pPr marL="395942" indent="-215969" algn="l" defTabSz="914269" rtl="0" eaLnBrk="1" latinLnBrk="0" hangingPunct="1">
              <a:spcBef>
                <a:spcPts val="300"/>
              </a:spcBef>
              <a:buFont typeface="Symbol" panose="05050102010706020507" pitchFamily="18" charset="2"/>
              <a:buChar char="-"/>
              <a:defRPr sz="14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4pPr>
            <a:lvl5pPr marL="575916" indent="-179362" algn="l" defTabSz="914269" rtl="0" eaLnBrk="1" latinLnBrk="0" hangingPunct="1">
              <a:spcBef>
                <a:spcPts val="300"/>
              </a:spcBef>
              <a:buFont typeface="Symbol" panose="05050102010706020507" pitchFamily="18" charset="2"/>
              <a:buChar char="-"/>
              <a:defRPr sz="1400" kern="1200" baseline="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5pPr>
            <a:lvl6pPr marL="358723" indent="0" algn="l" defTabSz="914269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3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358723" indent="0" algn="l" defTabSz="914269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3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3428502" indent="-228566" algn="l" defTabSz="91426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635" indent="-228566" algn="l" defTabSz="91426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Symbol" pitchFamily="2" charset="2"/>
              <a:buChar char="-"/>
            </a:pPr>
            <a:r>
              <a:rPr lang="en-GB" dirty="0"/>
              <a:t>Clustering is better the bigger the window size is </a:t>
            </a:r>
            <a:r>
              <a:rPr lang="en-GB" dirty="0">
                <a:sym typeface="Wingdings" pitchFamily="2" charset="2"/>
              </a:rPr>
              <a:t> inverse correlation with AUC results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825773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F491A4A-0E1D-054C-B762-35C08F2E4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Autoencoder - Reduced Model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030140F-9390-AB4E-8F56-42464C2EE28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74711" y="1484313"/>
            <a:ext cx="10580688" cy="741681"/>
          </a:xfrm>
        </p:spPr>
        <p:txBody>
          <a:bodyPr/>
          <a:lstStyle/>
          <a:p>
            <a:pPr marL="285750" indent="-285750">
              <a:buFont typeface="Symbol" pitchFamily="2" charset="2"/>
              <a:buChar char="-"/>
            </a:pPr>
            <a:r>
              <a:rPr lang="en-GB" dirty="0"/>
              <a:t>Window size 128 yielded the best results </a:t>
            </a:r>
            <a:r>
              <a:rPr lang="en-GB" dirty="0">
                <a:sym typeface="Wingdings" pitchFamily="2" charset="2"/>
              </a:rPr>
              <a:t> reduce the window size further to check if this trend continuous</a:t>
            </a:r>
          </a:p>
          <a:p>
            <a:pPr marL="285750" indent="-285750">
              <a:buFont typeface="Symbol" pitchFamily="2" charset="2"/>
              <a:buChar char="-"/>
            </a:pPr>
            <a:r>
              <a:rPr lang="en-GB" dirty="0">
                <a:sym typeface="Wingdings" pitchFamily="2" charset="2"/>
              </a:rPr>
              <a:t>Reducing the model to 3 down sampling steps to make window size 8 possible</a:t>
            </a:r>
          </a:p>
          <a:p>
            <a:endParaRPr lang="en-GB" dirty="0">
              <a:sym typeface="Wingdings" pitchFamily="2" charset="2"/>
            </a:endParaRPr>
          </a:p>
          <a:p>
            <a:pPr marL="285750" indent="-285750">
              <a:buFont typeface="Symbol" pitchFamily="2" charset="2"/>
              <a:buChar char="-"/>
            </a:pPr>
            <a:endParaRPr lang="en-GB" dirty="0"/>
          </a:p>
        </p:txBody>
      </p:sp>
      <p:graphicFrame>
        <p:nvGraphicFramePr>
          <p:cNvPr id="4" name="Tabelle 3">
            <a:extLst>
              <a:ext uri="{FF2B5EF4-FFF2-40B4-BE49-F238E27FC236}">
                <a16:creationId xmlns:a16="http://schemas.microsoft.com/office/drawing/2014/main" id="{13A2F8E1-6884-D847-A02B-6EC1C9B7D6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026398"/>
              </p:ext>
            </p:extLst>
          </p:nvPr>
        </p:nvGraphicFramePr>
        <p:xfrm>
          <a:off x="2709332" y="2876621"/>
          <a:ext cx="6773335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1031325163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448749529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261252414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658224982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50284365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64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29797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50%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0.98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3174566"/>
                  </a:ext>
                </a:extLst>
              </a:tr>
            </a:tbl>
          </a:graphicData>
        </a:graphic>
      </p:graphicFrame>
      <p:sp>
        <p:nvSpPr>
          <p:cNvPr id="5" name="Textfeld 4">
            <a:extLst>
              <a:ext uri="{FF2B5EF4-FFF2-40B4-BE49-F238E27FC236}">
                <a16:creationId xmlns:a16="http://schemas.microsoft.com/office/drawing/2014/main" id="{D9DE95E1-3D84-1441-A624-EBA4A938A0FD}"/>
              </a:ext>
            </a:extLst>
          </p:cNvPr>
          <p:cNvSpPr txBox="1"/>
          <p:nvPr/>
        </p:nvSpPr>
        <p:spPr>
          <a:xfrm>
            <a:off x="2709332" y="2422765"/>
            <a:ext cx="6773335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Lager 4: AUC depending on window sizes and latent space size</a:t>
            </a:r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D0AE5508-0219-6544-844D-34523A7F26AA}"/>
              </a:ext>
            </a:extLst>
          </p:cNvPr>
          <p:cNvSpPr txBox="1">
            <a:spLocks/>
          </p:cNvSpPr>
          <p:nvPr/>
        </p:nvSpPr>
        <p:spPr>
          <a:xfrm>
            <a:off x="874711" y="3954259"/>
            <a:ext cx="10580688" cy="1763635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defTabSz="914269" rtl="0" eaLnBrk="1" latinLnBrk="0" hangingPunct="1">
              <a:spcBef>
                <a:spcPts val="1200"/>
              </a:spcBef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1pPr>
            <a:lvl2pPr marL="395942" indent="-323953" algn="l" defTabSz="914269" rtl="0" eaLnBrk="1" latinLnBrk="0" hangingPunct="1">
              <a:spcBef>
                <a:spcPts val="300"/>
              </a:spcBef>
              <a:buFont typeface="Open Sans" panose="020B0606030504020204" pitchFamily="34" charset="0"/>
              <a:buChar char="—"/>
              <a:defRPr sz="16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2pPr>
            <a:lvl3pPr marL="0" indent="0" algn="l" defTabSz="914269" rtl="0" eaLnBrk="1" latinLnBrk="0" hangingPunct="1">
              <a:spcBef>
                <a:spcPts val="1200"/>
              </a:spcBef>
              <a:buFont typeface="Arial" panose="020B0604020202020204" pitchFamily="34" charset="0"/>
              <a:buNone/>
              <a:defRPr sz="14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3pPr>
            <a:lvl4pPr marL="395942" indent="-215969" algn="l" defTabSz="914269" rtl="0" eaLnBrk="1" latinLnBrk="0" hangingPunct="1">
              <a:spcBef>
                <a:spcPts val="300"/>
              </a:spcBef>
              <a:buFont typeface="Symbol" panose="05050102010706020507" pitchFamily="18" charset="2"/>
              <a:buChar char="-"/>
              <a:defRPr sz="14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4pPr>
            <a:lvl5pPr marL="575916" indent="-179362" algn="l" defTabSz="914269" rtl="0" eaLnBrk="1" latinLnBrk="0" hangingPunct="1">
              <a:spcBef>
                <a:spcPts val="300"/>
              </a:spcBef>
              <a:buFont typeface="Symbol" panose="05050102010706020507" pitchFamily="18" charset="2"/>
              <a:buChar char="-"/>
              <a:defRPr sz="1400" kern="1200" baseline="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5pPr>
            <a:lvl6pPr marL="358723" indent="0" algn="l" defTabSz="914269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3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358723" indent="0" algn="l" defTabSz="914269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3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3428502" indent="-228566" algn="l" defTabSz="91426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635" indent="-228566" algn="l" defTabSz="91426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Symbol" pitchFamily="2" charset="2"/>
              <a:buChar char="-"/>
            </a:pPr>
            <a:r>
              <a:rPr lang="en-GB" dirty="0"/>
              <a:t>Although the window size is very small the network behaves as expected</a:t>
            </a:r>
          </a:p>
          <a:p>
            <a:pPr marL="285750" indent="-285750">
              <a:buFont typeface="Symbol" pitchFamily="2" charset="2"/>
              <a:buChar char="-"/>
            </a:pPr>
            <a:r>
              <a:rPr lang="en-GB" dirty="0"/>
              <a:t>The error noise caused by the degradation introduces high frequency components into the signal</a:t>
            </a:r>
          </a:p>
          <a:p>
            <a:pPr marL="285750" indent="-285750">
              <a:buFont typeface="Symbol" pitchFamily="2" charset="2"/>
              <a:buChar char="-"/>
            </a:pPr>
            <a:r>
              <a:rPr lang="en-GB" dirty="0"/>
              <a:t>These components thus also influence very small window sizes</a:t>
            </a:r>
          </a:p>
        </p:txBody>
      </p:sp>
    </p:spTree>
    <p:extLst>
      <p:ext uri="{BB962C8B-B14F-4D97-AF65-F5344CB8AC3E}">
        <p14:creationId xmlns:p14="http://schemas.microsoft.com/office/powerpoint/2010/main" val="6082724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C01F02E-A882-F34C-ADA4-294E29322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Conclusion, Outlook and Problems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DC4053F-8ADE-864F-BE31-08A03FE3638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Symbol" pitchFamily="2" charset="2"/>
              <a:buChar char="-"/>
            </a:pPr>
            <a:r>
              <a:rPr lang="en-GB" dirty="0"/>
              <a:t>Degradation starting point can be determined by an expert exactly knowing which feature to look at</a:t>
            </a:r>
          </a:p>
          <a:p>
            <a:pPr marL="285750" indent="-285750">
              <a:buFont typeface="Symbol" pitchFamily="2" charset="2"/>
              <a:buChar char="-"/>
            </a:pPr>
            <a:r>
              <a:rPr lang="en-GB" dirty="0"/>
              <a:t>Finding a classical generally applicable feature is very hard</a:t>
            </a:r>
          </a:p>
          <a:p>
            <a:endParaRPr lang="en-GB" dirty="0"/>
          </a:p>
          <a:p>
            <a:pPr marL="285750" indent="-285750">
              <a:buFont typeface="Symbol" pitchFamily="2" charset="2"/>
              <a:buChar char="-"/>
            </a:pPr>
            <a:r>
              <a:rPr lang="en-GB" dirty="0"/>
              <a:t>The application of an autoencoder machine learning model reduces the feature space to 1 error plot</a:t>
            </a:r>
          </a:p>
          <a:p>
            <a:pPr marL="285750" indent="-285750">
              <a:buFont typeface="Symbol" pitchFamily="2" charset="2"/>
              <a:buChar char="-"/>
            </a:pPr>
            <a:r>
              <a:rPr lang="en-GB" dirty="0"/>
              <a:t>Some fine tuning parameters remain e.g. the window size making the model not always universal</a:t>
            </a:r>
          </a:p>
          <a:p>
            <a:pPr marL="285750" indent="-285750">
              <a:buFont typeface="Symbol" pitchFamily="2" charset="2"/>
              <a:buChar char="-"/>
            </a:pPr>
            <a:endParaRPr lang="en-GB" dirty="0"/>
          </a:p>
          <a:p>
            <a:pPr marL="285750" indent="-285750">
              <a:buFont typeface="Symbol" pitchFamily="2" charset="2"/>
              <a:buChar char="-"/>
            </a:pPr>
            <a:r>
              <a:rPr lang="en-GB" dirty="0"/>
              <a:t>We only evaluate the separability of the resulting error plot </a:t>
            </a:r>
          </a:p>
          <a:p>
            <a:pPr marL="285750" indent="-285750">
              <a:buFont typeface="Symbol" pitchFamily="2" charset="2"/>
              <a:buChar char="-"/>
            </a:pPr>
            <a:r>
              <a:rPr lang="en-GB" dirty="0">
                <a:sym typeface="Wingdings" pitchFamily="2" charset="2"/>
              </a:rPr>
              <a:t>No instructions yet on how to find a good threshold</a:t>
            </a:r>
          </a:p>
          <a:p>
            <a:pPr marL="285750" indent="-285750">
              <a:buFont typeface="Symbol" pitchFamily="2" charset="2"/>
              <a:buChar char="-"/>
            </a:pPr>
            <a:r>
              <a:rPr lang="en-GB" dirty="0">
                <a:sym typeface="Wingdings" pitchFamily="2" charset="2"/>
              </a:rPr>
              <a:t>Sometimes the network is better in reconstructing erroneous data (reversed classifier) than ”normal” data</a:t>
            </a:r>
          </a:p>
          <a:p>
            <a:pPr marL="285750" indent="-285750">
              <a:buFont typeface="Symbol" pitchFamily="2" charset="2"/>
              <a:buChar char="-"/>
            </a:pPr>
            <a:r>
              <a:rPr lang="en-GB" dirty="0">
                <a:sym typeface="Wingdings" pitchFamily="2" charset="2"/>
              </a:rPr>
              <a:t>Inverse correlation of latent space clustering and performance</a:t>
            </a:r>
          </a:p>
          <a:p>
            <a:pPr marL="285750" indent="-285750">
              <a:buFont typeface="Symbol" pitchFamily="2" charset="2"/>
              <a:buChar char="-"/>
            </a:pPr>
            <a:endParaRPr lang="en-GB" dirty="0">
              <a:sym typeface="Wingdings" pitchFamily="2" charset="2"/>
            </a:endParaRPr>
          </a:p>
          <a:p>
            <a:pPr marL="285750" indent="-285750">
              <a:buFont typeface="Symbol" pitchFamily="2" charset="2"/>
              <a:buChar char="-"/>
            </a:pPr>
            <a:endParaRPr lang="en-GB" dirty="0">
              <a:sym typeface="Wingdings" pitchFamily="2" charset="2"/>
            </a:endParaRPr>
          </a:p>
          <a:p>
            <a:pPr marL="285750" indent="-285750">
              <a:buFont typeface="Symbol" pitchFamily="2" charset="2"/>
              <a:buChar char="-"/>
            </a:pPr>
            <a:endParaRPr lang="en-GB" dirty="0"/>
          </a:p>
          <a:p>
            <a:pPr marL="285750" indent="-285750">
              <a:buFont typeface="Symbol" pitchFamily="2" charset="2"/>
              <a:buChar char="-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161794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2118575-E2C5-CB40-A1EF-DD426A7B8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Agenda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4F6C987-22A7-974C-B8AC-B80B7DC9F79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569283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F87DA14-56D6-D24C-9A03-6F380F815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Motivation - Anomaly Detection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BFF1503-8E89-4D40-AC4F-8B601E04008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Symbol" pitchFamily="2" charset="2"/>
              <a:buChar char="-"/>
            </a:pPr>
            <a:r>
              <a:rPr lang="en-GB" dirty="0"/>
              <a:t>Detect abnormal behaviour/patterns of measurements of a machine </a:t>
            </a:r>
          </a:p>
          <a:p>
            <a:pPr marL="285750" indent="-285750">
              <a:buFont typeface="Symbol" pitchFamily="2" charset="2"/>
              <a:buChar char="-"/>
            </a:pPr>
            <a:r>
              <a:rPr lang="en-GB" b="1" dirty="0"/>
              <a:t>Catch:</a:t>
            </a:r>
            <a:r>
              <a:rPr lang="en-GB" dirty="0"/>
              <a:t> It is unknown how the anomaly manifests itself in the measurement data (think nuclear power plant)</a:t>
            </a:r>
            <a:endParaRPr lang="en-GB" b="1" dirty="0"/>
          </a:p>
        </p:txBody>
      </p:sp>
      <p:pic>
        <p:nvPicPr>
          <p:cNvPr id="7" name="Grafik 6" descr="Ein Bild, das Text enthält.&#10;&#10;Automatisch generierte Beschreibung">
            <a:extLst>
              <a:ext uri="{FF2B5EF4-FFF2-40B4-BE49-F238E27FC236}">
                <a16:creationId xmlns:a16="http://schemas.microsoft.com/office/drawing/2014/main" id="{99176EE6-7471-824B-A7A5-40B6B8ED9A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601" y="2569997"/>
            <a:ext cx="5359399" cy="3010010"/>
          </a:xfrm>
          <a:prstGeom prst="rect">
            <a:avLst/>
          </a:prstGeom>
        </p:spPr>
      </p:pic>
      <p:pic>
        <p:nvPicPr>
          <p:cNvPr id="9" name="Grafik 8" descr="Ein Bild, das Text enthält.&#10;&#10;Automatisch generierte Beschreibung">
            <a:extLst>
              <a:ext uri="{FF2B5EF4-FFF2-40B4-BE49-F238E27FC236}">
                <a16:creationId xmlns:a16="http://schemas.microsoft.com/office/drawing/2014/main" id="{88401B55-C387-554E-AE94-141B83C1ED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4109" y="2569997"/>
            <a:ext cx="5359400" cy="3010011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A9B93A8A-8C93-724D-9A10-D5B7F6AAB5DA}"/>
              </a:ext>
            </a:extLst>
          </p:cNvPr>
          <p:cNvSpPr txBox="1"/>
          <p:nvPr/>
        </p:nvSpPr>
        <p:spPr>
          <a:xfrm>
            <a:off x="2129106" y="2343785"/>
            <a:ext cx="2574387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Normal behaviour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A7C28AB6-3ECF-4142-90F8-48B4AA45EE56}"/>
              </a:ext>
            </a:extLst>
          </p:cNvPr>
          <p:cNvSpPr txBox="1"/>
          <p:nvPr/>
        </p:nvSpPr>
        <p:spPr>
          <a:xfrm>
            <a:off x="7626617" y="2343785"/>
            <a:ext cx="2574387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Possible error behaviour</a:t>
            </a:r>
          </a:p>
        </p:txBody>
      </p:sp>
      <p:sp>
        <p:nvSpPr>
          <p:cNvPr id="12" name="Ring 11">
            <a:extLst>
              <a:ext uri="{FF2B5EF4-FFF2-40B4-BE49-F238E27FC236}">
                <a16:creationId xmlns:a16="http://schemas.microsoft.com/office/drawing/2014/main" id="{73DC53E1-3524-E849-A8EE-D015773A45D3}"/>
              </a:ext>
            </a:extLst>
          </p:cNvPr>
          <p:cNvSpPr/>
          <p:nvPr/>
        </p:nvSpPr>
        <p:spPr>
          <a:xfrm>
            <a:off x="8760619" y="4303957"/>
            <a:ext cx="476678" cy="476678"/>
          </a:xfrm>
          <a:prstGeom prst="donut">
            <a:avLst>
              <a:gd name="adj" fmla="val 152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noFill/>
            </a:endParaRPr>
          </a:p>
        </p:txBody>
      </p: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3F63C6F8-EAC7-204F-945A-299D0A27CECC}"/>
              </a:ext>
            </a:extLst>
          </p:cNvPr>
          <p:cNvCxnSpPr>
            <a:cxnSpLocks/>
          </p:cNvCxnSpPr>
          <p:nvPr/>
        </p:nvCxnSpPr>
        <p:spPr>
          <a:xfrm flipV="1">
            <a:off x="6234109" y="4626116"/>
            <a:ext cx="2526510" cy="102459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feld 15">
            <a:extLst>
              <a:ext uri="{FF2B5EF4-FFF2-40B4-BE49-F238E27FC236}">
                <a16:creationId xmlns:a16="http://schemas.microsoft.com/office/drawing/2014/main" id="{276170AB-C432-2F4E-994B-DD33C26DE378}"/>
              </a:ext>
            </a:extLst>
          </p:cNvPr>
          <p:cNvSpPr txBox="1"/>
          <p:nvPr/>
        </p:nvSpPr>
        <p:spPr>
          <a:xfrm>
            <a:off x="2203975" y="5658484"/>
            <a:ext cx="8060267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Previously unknown behaviour. Is this an error or just noise/measurement error?</a:t>
            </a:r>
          </a:p>
        </p:txBody>
      </p:sp>
    </p:spTree>
    <p:extLst>
      <p:ext uri="{BB962C8B-B14F-4D97-AF65-F5344CB8AC3E}">
        <p14:creationId xmlns:p14="http://schemas.microsoft.com/office/powerpoint/2010/main" val="18666643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EBD2E21-0E94-6E47-864C-C58831959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Available Data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907E2FD-8061-8643-B985-D1E88B8FB3F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74711" y="940027"/>
            <a:ext cx="10580688" cy="4950634"/>
          </a:xfrm>
        </p:spPr>
        <p:txBody>
          <a:bodyPr/>
          <a:lstStyle/>
          <a:p>
            <a:pPr marL="285750" indent="-285750">
              <a:buFont typeface="Symbol" pitchFamily="2" charset="2"/>
              <a:buChar char="-"/>
            </a:pPr>
            <a:r>
              <a:rPr lang="en-GB" dirty="0"/>
              <a:t>Bearings running until they break </a:t>
            </a:r>
            <a:r>
              <a:rPr lang="en-GB" dirty="0">
                <a:sym typeface="Wingdings" pitchFamily="2" charset="2"/>
              </a:rPr>
              <a:t> 2 Datasets available (</a:t>
            </a:r>
            <a:r>
              <a:rPr lang="en-GB" b="1" dirty="0">
                <a:sym typeface="Wingdings" pitchFamily="2" charset="2"/>
              </a:rPr>
              <a:t>”Lager 4”</a:t>
            </a:r>
            <a:r>
              <a:rPr lang="en-GB" dirty="0">
                <a:sym typeface="Wingdings" pitchFamily="2" charset="2"/>
              </a:rPr>
              <a:t> and </a:t>
            </a:r>
            <a:r>
              <a:rPr lang="en-GB" b="1" dirty="0">
                <a:sym typeface="Wingdings" pitchFamily="2" charset="2"/>
              </a:rPr>
              <a:t>“Lager 5”</a:t>
            </a:r>
            <a:r>
              <a:rPr lang="en-GB" dirty="0">
                <a:sym typeface="Wingdings" pitchFamily="2" charset="2"/>
              </a:rPr>
              <a:t>) </a:t>
            </a:r>
            <a:endParaRPr lang="en-GB" dirty="0"/>
          </a:p>
          <a:p>
            <a:pPr marL="285750" indent="-285750">
              <a:buFont typeface="Symbol" pitchFamily="2" charset="2"/>
              <a:buChar char="-"/>
            </a:pPr>
            <a:r>
              <a:rPr lang="en-GB" dirty="0"/>
              <a:t>Every 2 minutes 4 separate measurements from 4 ultrasonic sensors</a:t>
            </a:r>
          </a:p>
          <a:p>
            <a:pPr marL="285750" indent="-285750">
              <a:buFont typeface="Symbol" pitchFamily="2" charset="2"/>
              <a:buChar char="-"/>
            </a:pPr>
            <a:r>
              <a:rPr lang="en-GB" dirty="0"/>
              <a:t>Available “ground truth” data: Raw signal, amplitude spectrum, spectrogram, </a:t>
            </a:r>
            <a:r>
              <a:rPr lang="en-GB" b="1" dirty="0"/>
              <a:t>envelope spectrum</a:t>
            </a:r>
          </a:p>
          <a:p>
            <a:pPr marL="285750" indent="-285750">
              <a:buFont typeface="Symbol" pitchFamily="2" charset="2"/>
              <a:buChar char="-"/>
            </a:pPr>
            <a:endParaRPr lang="en-GB" b="1" dirty="0"/>
          </a:p>
          <a:p>
            <a:pPr marL="285750" indent="-285750">
              <a:buFont typeface="Symbol" pitchFamily="2" charset="2"/>
              <a:buChar char="-"/>
            </a:pPr>
            <a:endParaRPr lang="en-GB" b="1" dirty="0"/>
          </a:p>
          <a:p>
            <a:pPr marL="285750" indent="-285750">
              <a:buFont typeface="Symbol" pitchFamily="2" charset="2"/>
              <a:buChar char="-"/>
            </a:pPr>
            <a:endParaRPr lang="en-GB" b="1" dirty="0"/>
          </a:p>
          <a:p>
            <a:pPr marL="285750" indent="-285750">
              <a:buFont typeface="Symbol" pitchFamily="2" charset="2"/>
              <a:buChar char="-"/>
            </a:pPr>
            <a:endParaRPr lang="en-GB" b="1" dirty="0"/>
          </a:p>
          <a:p>
            <a:pPr marL="285750" indent="-285750">
              <a:buFont typeface="Symbol" pitchFamily="2" charset="2"/>
              <a:buChar char="-"/>
            </a:pPr>
            <a:endParaRPr lang="en-GB" b="1" dirty="0"/>
          </a:p>
          <a:p>
            <a:pPr marL="285750" indent="-285750">
              <a:buFont typeface="Symbol" pitchFamily="2" charset="2"/>
              <a:buChar char="-"/>
            </a:pPr>
            <a:endParaRPr lang="en-GB" b="1" dirty="0"/>
          </a:p>
          <a:p>
            <a:pPr marL="285750" indent="-285750">
              <a:buFont typeface="Symbol" pitchFamily="2" charset="2"/>
              <a:buChar char="-"/>
            </a:pPr>
            <a:endParaRPr lang="en-GB" b="1" dirty="0"/>
          </a:p>
          <a:p>
            <a:pPr marL="285750" indent="-285750">
              <a:buFont typeface="Symbol" pitchFamily="2" charset="2"/>
              <a:buChar char="-"/>
            </a:pPr>
            <a:endParaRPr lang="en-GB" b="1" dirty="0"/>
          </a:p>
          <a:p>
            <a:pPr marL="285750" indent="-285750">
              <a:buFont typeface="Symbol" pitchFamily="2" charset="2"/>
              <a:buChar char="-"/>
            </a:pPr>
            <a:r>
              <a:rPr lang="en-GB" b="1" dirty="0"/>
              <a:t>Expert Feature: </a:t>
            </a:r>
            <a:r>
              <a:rPr lang="en-GB" dirty="0"/>
              <a:t>Specific area in envelope spectrum that shows more noise as bearing is breaking</a:t>
            </a:r>
          </a:p>
          <a:p>
            <a:pPr marL="285750" indent="-285750">
              <a:buFont typeface="Symbol" pitchFamily="2" charset="2"/>
              <a:buChar char="-"/>
            </a:pPr>
            <a:r>
              <a:rPr lang="en-GB" dirty="0"/>
              <a:t>Knowledge of expert feature is very problem specific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98684F79-7228-074B-82FA-1098F39AB1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224" y="2384785"/>
            <a:ext cx="4433207" cy="2889427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B7442437-16A1-8743-B432-DB92ED5A71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2569" y="2384785"/>
            <a:ext cx="4433207" cy="2900229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5E04C774-C67F-4B48-8E63-7906FC1FDB55}"/>
              </a:ext>
            </a:extLst>
          </p:cNvPr>
          <p:cNvSpPr txBox="1"/>
          <p:nvPr/>
        </p:nvSpPr>
        <p:spPr>
          <a:xfrm>
            <a:off x="1763255" y="2213969"/>
            <a:ext cx="2939143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Envelope spectrum (good)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9E69C4C2-D53B-3440-BB6A-F8E24A178E4E}"/>
              </a:ext>
            </a:extLst>
          </p:cNvPr>
          <p:cNvSpPr txBox="1"/>
          <p:nvPr/>
        </p:nvSpPr>
        <p:spPr>
          <a:xfrm>
            <a:off x="7116084" y="2213969"/>
            <a:ext cx="3686176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Envelope spectrum (start of failure)</a:t>
            </a:r>
          </a:p>
        </p:txBody>
      </p:sp>
      <p:sp>
        <p:nvSpPr>
          <p:cNvPr id="10" name="Ring 9">
            <a:extLst>
              <a:ext uri="{FF2B5EF4-FFF2-40B4-BE49-F238E27FC236}">
                <a16:creationId xmlns:a16="http://schemas.microsoft.com/office/drawing/2014/main" id="{C53BFECB-E6A3-5B46-8C1E-3806DD6A8B73}"/>
              </a:ext>
            </a:extLst>
          </p:cNvPr>
          <p:cNvSpPr/>
          <p:nvPr/>
        </p:nvSpPr>
        <p:spPr>
          <a:xfrm>
            <a:off x="7128609" y="3978992"/>
            <a:ext cx="387007" cy="993842"/>
          </a:xfrm>
          <a:prstGeom prst="donut">
            <a:avLst>
              <a:gd name="adj" fmla="val 324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64214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940048-FA43-794F-AA7B-F2A3EDC41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Task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6CB03B3-52B0-9D4E-828E-27A52AA88E1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74711" y="1283897"/>
            <a:ext cx="10580688" cy="1468517"/>
          </a:xfrm>
        </p:spPr>
        <p:txBody>
          <a:bodyPr/>
          <a:lstStyle/>
          <a:p>
            <a:r>
              <a:rPr lang="en-GB" sz="2000" dirty="0"/>
              <a:t>Raw audio bearing should contain all the necessary information to detect the starting point of the degradation.</a:t>
            </a:r>
          </a:p>
          <a:p>
            <a:r>
              <a:rPr lang="en-GB" sz="2000" dirty="0"/>
              <a:t>Use an appropriate machine learning scheme to map non pre-processed audio recording to an error plot.</a:t>
            </a:r>
          </a:p>
        </p:txBody>
      </p:sp>
      <p:pic>
        <p:nvPicPr>
          <p:cNvPr id="5" name="Grafik 4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2314A9E7-E170-8E4E-8D20-436AE830C4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743" y="2983071"/>
            <a:ext cx="5067782" cy="2846229"/>
          </a:xfrm>
          <a:prstGeom prst="rect">
            <a:avLst/>
          </a:prstGeom>
        </p:spPr>
      </p:pic>
      <p:sp>
        <p:nvSpPr>
          <p:cNvPr id="6" name="Geschweifte Klammer links 5">
            <a:extLst>
              <a:ext uri="{FF2B5EF4-FFF2-40B4-BE49-F238E27FC236}">
                <a16:creationId xmlns:a16="http://schemas.microsoft.com/office/drawing/2014/main" id="{A7DCB657-72FC-A545-B497-F11B837EC61D}"/>
              </a:ext>
            </a:extLst>
          </p:cNvPr>
          <p:cNvSpPr/>
          <p:nvPr/>
        </p:nvSpPr>
        <p:spPr>
          <a:xfrm rot="5400000">
            <a:off x="2058846" y="4266717"/>
            <a:ext cx="347240" cy="199952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F1E11989-E06B-AB46-A2D8-53B5E6C3DACD}"/>
              </a:ext>
            </a:extLst>
          </p:cNvPr>
          <p:cNvSpPr txBox="1"/>
          <p:nvPr/>
        </p:nvSpPr>
        <p:spPr>
          <a:xfrm>
            <a:off x="1276107" y="4715379"/>
            <a:ext cx="1956122" cy="347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Low Error</a:t>
            </a:r>
          </a:p>
        </p:txBody>
      </p:sp>
      <p:sp>
        <p:nvSpPr>
          <p:cNvPr id="8" name="Geschweifte Klammer links 7">
            <a:extLst>
              <a:ext uri="{FF2B5EF4-FFF2-40B4-BE49-F238E27FC236}">
                <a16:creationId xmlns:a16="http://schemas.microsoft.com/office/drawing/2014/main" id="{2C24C2D7-75A6-0243-ABBC-1FD907A383F2}"/>
              </a:ext>
            </a:extLst>
          </p:cNvPr>
          <p:cNvSpPr/>
          <p:nvPr/>
        </p:nvSpPr>
        <p:spPr>
          <a:xfrm rot="2580000">
            <a:off x="4050955" y="2711038"/>
            <a:ext cx="358815" cy="296548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E96FA25E-B8D7-744E-8370-7E0393310B63}"/>
              </a:ext>
            </a:extLst>
          </p:cNvPr>
          <p:cNvSpPr txBox="1"/>
          <p:nvPr/>
        </p:nvSpPr>
        <p:spPr>
          <a:xfrm rot="-2820000">
            <a:off x="3068529" y="3780818"/>
            <a:ext cx="1956122" cy="347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Degradation Error</a:t>
            </a:r>
          </a:p>
        </p:txBody>
      </p: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C2C13F0A-9C57-B54B-B0CA-2511C411EAC2}"/>
              </a:ext>
            </a:extLst>
          </p:cNvPr>
          <p:cNvSpPr txBox="1">
            <a:spLocks/>
          </p:cNvSpPr>
          <p:nvPr/>
        </p:nvSpPr>
        <p:spPr>
          <a:xfrm>
            <a:off x="5974178" y="2983071"/>
            <a:ext cx="5476080" cy="2846229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defTabSz="914269" rtl="0" eaLnBrk="1" latinLnBrk="0" hangingPunct="1">
              <a:spcBef>
                <a:spcPts val="1200"/>
              </a:spcBef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1pPr>
            <a:lvl2pPr marL="395942" indent="-323953" algn="l" defTabSz="914269" rtl="0" eaLnBrk="1" latinLnBrk="0" hangingPunct="1">
              <a:spcBef>
                <a:spcPts val="300"/>
              </a:spcBef>
              <a:buFont typeface="Open Sans" panose="020B0606030504020204" pitchFamily="34" charset="0"/>
              <a:buChar char="—"/>
              <a:defRPr sz="16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2pPr>
            <a:lvl3pPr marL="0" indent="0" algn="l" defTabSz="914269" rtl="0" eaLnBrk="1" latinLnBrk="0" hangingPunct="1">
              <a:spcBef>
                <a:spcPts val="1200"/>
              </a:spcBef>
              <a:buFont typeface="Arial" panose="020B0604020202020204" pitchFamily="34" charset="0"/>
              <a:buNone/>
              <a:defRPr sz="14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3pPr>
            <a:lvl4pPr marL="395942" indent="-215969" algn="l" defTabSz="914269" rtl="0" eaLnBrk="1" latinLnBrk="0" hangingPunct="1">
              <a:spcBef>
                <a:spcPts val="300"/>
              </a:spcBef>
              <a:buFont typeface="Symbol" panose="05050102010706020507" pitchFamily="18" charset="2"/>
              <a:buChar char="-"/>
              <a:defRPr sz="14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4pPr>
            <a:lvl5pPr marL="575916" indent="-179362" algn="l" defTabSz="914269" rtl="0" eaLnBrk="1" latinLnBrk="0" hangingPunct="1">
              <a:spcBef>
                <a:spcPts val="300"/>
              </a:spcBef>
              <a:buFont typeface="Symbol" panose="05050102010706020507" pitchFamily="18" charset="2"/>
              <a:buChar char="-"/>
              <a:defRPr sz="1400" kern="1200" baseline="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5pPr>
            <a:lvl6pPr marL="358723" indent="0" algn="l" defTabSz="914269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3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358723" indent="0" algn="l" defTabSz="914269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3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3428502" indent="-228566" algn="l" defTabSz="91426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635" indent="-228566" algn="l" defTabSz="91426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b="1" dirty="0"/>
              <a:t>Main Idea: </a:t>
            </a:r>
          </a:p>
          <a:p>
            <a:pPr marL="342900" indent="-342900">
              <a:buFont typeface="Symbol" pitchFamily="2" charset="2"/>
              <a:buChar char="-"/>
            </a:pPr>
            <a:r>
              <a:rPr lang="en-GB" sz="2000" dirty="0"/>
              <a:t>Using an error plot the start of degradation should be easily visible</a:t>
            </a:r>
          </a:p>
          <a:p>
            <a:pPr marL="342900" indent="-342900">
              <a:buFont typeface="Symbol" pitchFamily="2" charset="2"/>
              <a:buChar char="-"/>
            </a:pPr>
            <a:r>
              <a:rPr lang="en-GB" sz="2000" dirty="0"/>
              <a:t>Reduction of expert feature possibilities to universal error plot</a:t>
            </a:r>
          </a:p>
          <a:p>
            <a:pPr marL="342900" indent="-342900">
              <a:buFont typeface="Symbol" pitchFamily="2" charset="2"/>
              <a:buChar char="-"/>
            </a:pPr>
            <a:r>
              <a:rPr lang="en-GB" sz="2000" dirty="0"/>
              <a:t>Evaluation using ROC and AUC </a:t>
            </a:r>
          </a:p>
        </p:txBody>
      </p:sp>
    </p:spTree>
    <p:extLst>
      <p:ext uri="{BB962C8B-B14F-4D97-AF65-F5344CB8AC3E}">
        <p14:creationId xmlns:p14="http://schemas.microsoft.com/office/powerpoint/2010/main" val="10674512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D10976E-4EA4-EE42-A726-88581C681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Classical approaches (non machine learning)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41CFD22-C3D7-F743-BC40-E36DFF6C829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74711" y="1484314"/>
            <a:ext cx="10580688" cy="684214"/>
          </a:xfrm>
        </p:spPr>
        <p:txBody>
          <a:bodyPr/>
          <a:lstStyle/>
          <a:p>
            <a:pPr marL="285750" indent="-285750">
              <a:buFont typeface="Symbol" pitchFamily="2" charset="2"/>
              <a:buChar char="-"/>
            </a:pPr>
            <a:r>
              <a:rPr lang="en-GB" dirty="0"/>
              <a:t>We calculate 65 classical statistical features and search for a separability threshold</a:t>
            </a:r>
          </a:p>
          <a:p>
            <a:pPr marL="285750" indent="-285750">
              <a:buFont typeface="Symbol" pitchFamily="2" charset="2"/>
              <a:buChar char="-"/>
            </a:pPr>
            <a:r>
              <a:rPr lang="en-GB" dirty="0"/>
              <a:t>This includes: autocorrelation, kurtosis, linear trend, mean, median, skewness, variance, … </a:t>
            </a:r>
          </a:p>
          <a:p>
            <a:pPr marL="342900" indent="-342900">
              <a:buFont typeface="+mj-lt"/>
              <a:buAutoNum type="arabicPeriod"/>
            </a:pPr>
            <a:r>
              <a:rPr lang="en-GB" b="1" dirty="0"/>
              <a:t>Mean absolute change:</a:t>
            </a:r>
          </a:p>
        </p:txBody>
      </p:sp>
      <p:pic>
        <p:nvPicPr>
          <p:cNvPr id="9" name="Grafik 8" descr="Ein Bild, das Text, Karte enthält.&#10;&#10;Automatisch generierte Beschreibung">
            <a:extLst>
              <a:ext uri="{FF2B5EF4-FFF2-40B4-BE49-F238E27FC236}">
                <a16:creationId xmlns:a16="http://schemas.microsoft.com/office/drawing/2014/main" id="{1505E8A4-72EB-7645-B7F4-E8305D243A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711" y="2622554"/>
            <a:ext cx="6232358" cy="3500292"/>
          </a:xfrm>
          <a:prstGeom prst="rect">
            <a:avLst/>
          </a:prstGeom>
        </p:spPr>
      </p:pic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DCB74E8D-C117-0147-9E11-231C3CDF1D5D}"/>
              </a:ext>
            </a:extLst>
          </p:cNvPr>
          <p:cNvCxnSpPr/>
          <p:nvPr/>
        </p:nvCxnSpPr>
        <p:spPr>
          <a:xfrm>
            <a:off x="5626645" y="4224192"/>
            <a:ext cx="0" cy="108269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>
            <a:extLst>
              <a:ext uri="{FF2B5EF4-FFF2-40B4-BE49-F238E27FC236}">
                <a16:creationId xmlns:a16="http://schemas.microsoft.com/office/drawing/2014/main" id="{20E29F5B-1FE8-B743-86D5-2B209A884684}"/>
              </a:ext>
            </a:extLst>
          </p:cNvPr>
          <p:cNvSpPr txBox="1"/>
          <p:nvPr/>
        </p:nvSpPr>
        <p:spPr>
          <a:xfrm>
            <a:off x="4897369" y="3837114"/>
            <a:ext cx="1469772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Change point</a:t>
            </a:r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563D1B09-4349-2648-832C-96075DE4BF60}"/>
              </a:ext>
            </a:extLst>
          </p:cNvPr>
          <p:cNvSpPr txBox="1">
            <a:spLocks/>
          </p:cNvSpPr>
          <p:nvPr/>
        </p:nvSpPr>
        <p:spPr>
          <a:xfrm>
            <a:off x="7107069" y="2885704"/>
            <a:ext cx="4550416" cy="3123209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defTabSz="914269" rtl="0" eaLnBrk="1" latinLnBrk="0" hangingPunct="1">
              <a:spcBef>
                <a:spcPts val="1200"/>
              </a:spcBef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1pPr>
            <a:lvl2pPr marL="395942" indent="-323953" algn="l" defTabSz="914269" rtl="0" eaLnBrk="1" latinLnBrk="0" hangingPunct="1">
              <a:spcBef>
                <a:spcPts val="300"/>
              </a:spcBef>
              <a:buFont typeface="Open Sans" panose="020B0606030504020204" pitchFamily="34" charset="0"/>
              <a:buChar char="—"/>
              <a:defRPr sz="16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2pPr>
            <a:lvl3pPr marL="0" indent="0" algn="l" defTabSz="914269" rtl="0" eaLnBrk="1" latinLnBrk="0" hangingPunct="1">
              <a:spcBef>
                <a:spcPts val="1200"/>
              </a:spcBef>
              <a:buFont typeface="Arial" panose="020B0604020202020204" pitchFamily="34" charset="0"/>
              <a:buNone/>
              <a:defRPr sz="14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3pPr>
            <a:lvl4pPr marL="395942" indent="-215969" algn="l" defTabSz="914269" rtl="0" eaLnBrk="1" latinLnBrk="0" hangingPunct="1">
              <a:spcBef>
                <a:spcPts val="300"/>
              </a:spcBef>
              <a:buFont typeface="Symbol" panose="05050102010706020507" pitchFamily="18" charset="2"/>
              <a:buChar char="-"/>
              <a:defRPr sz="14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4pPr>
            <a:lvl5pPr marL="575916" indent="-179362" algn="l" defTabSz="914269" rtl="0" eaLnBrk="1" latinLnBrk="0" hangingPunct="1">
              <a:spcBef>
                <a:spcPts val="300"/>
              </a:spcBef>
              <a:buFont typeface="Symbol" panose="05050102010706020507" pitchFamily="18" charset="2"/>
              <a:buChar char="-"/>
              <a:defRPr sz="1400" kern="1200" baseline="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5pPr>
            <a:lvl6pPr marL="358723" indent="0" algn="l" defTabSz="914269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3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358723" indent="0" algn="l" defTabSz="914269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3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3428502" indent="-228566" algn="l" defTabSz="91426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635" indent="-228566" algn="l" defTabSz="91426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Symbol" pitchFamily="2" charset="2"/>
              <a:buChar char="-"/>
            </a:pPr>
            <a:r>
              <a:rPr lang="en-GB" dirty="0"/>
              <a:t>Describes the absolute change between two consecutive measurement points</a:t>
            </a:r>
          </a:p>
          <a:p>
            <a:pPr marL="285750" indent="-285750">
              <a:buFont typeface="Symbol" pitchFamily="2" charset="2"/>
              <a:buChar char="-"/>
            </a:pPr>
            <a:r>
              <a:rPr lang="en-GB" dirty="0"/>
              <a:t>Error = Mean abs. change </a:t>
            </a:r>
          </a:p>
          <a:p>
            <a:pPr marL="285750" indent="-285750">
              <a:buFont typeface="Symbol" pitchFamily="2" charset="2"/>
              <a:buChar char="-"/>
            </a:pPr>
            <a:r>
              <a:rPr lang="en-GB" dirty="0"/>
              <a:t>Error curve looks nearly ideal</a:t>
            </a:r>
          </a:p>
          <a:p>
            <a:pPr marL="285750" indent="-285750">
              <a:buFont typeface="Symbol" pitchFamily="2" charset="2"/>
              <a:buChar char="-"/>
            </a:pPr>
            <a:r>
              <a:rPr lang="en-GB" dirty="0"/>
              <a:t>Change point almost perfectly hits the expert opinion</a:t>
            </a:r>
          </a:p>
          <a:p>
            <a:pPr marL="285750" indent="-285750">
              <a:buFont typeface="Symbol" pitchFamily="2" charset="2"/>
              <a:buChar char="-"/>
            </a:pPr>
            <a:r>
              <a:rPr lang="en-GB" dirty="0"/>
              <a:t>AUC = 0.99</a:t>
            </a:r>
          </a:p>
        </p:txBody>
      </p:sp>
    </p:spTree>
    <p:extLst>
      <p:ext uri="{BB962C8B-B14F-4D97-AF65-F5344CB8AC3E}">
        <p14:creationId xmlns:p14="http://schemas.microsoft.com/office/powerpoint/2010/main" val="6418204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9D141B9-A752-2D4F-BCAB-E6B876A89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Problems with mean absolute change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585A55A-5310-AF44-8CB7-773768FB604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74711" y="1484313"/>
            <a:ext cx="10580688" cy="414063"/>
          </a:xfrm>
        </p:spPr>
        <p:txBody>
          <a:bodyPr/>
          <a:lstStyle/>
          <a:p>
            <a:pPr marL="285750" indent="-285750">
              <a:buFont typeface="Symbol" pitchFamily="2" charset="2"/>
              <a:buChar char="-"/>
            </a:pPr>
            <a:r>
              <a:rPr lang="en-GB" b="1" dirty="0"/>
              <a:t>Lager 5</a:t>
            </a:r>
            <a:r>
              <a:rPr lang="en-GB" dirty="0"/>
              <a:t> does not look so nice …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0134A432-9156-3A4E-ADA8-77BE0A6C2F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711" y="1898376"/>
            <a:ext cx="6187881" cy="3475312"/>
          </a:xfrm>
          <a:prstGeom prst="rect">
            <a:avLst/>
          </a:prstGeom>
        </p:spPr>
      </p:pic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528EBAD6-262C-C94F-B39C-399A93438CFD}"/>
              </a:ext>
            </a:extLst>
          </p:cNvPr>
          <p:cNvSpPr txBox="1">
            <a:spLocks/>
          </p:cNvSpPr>
          <p:nvPr/>
        </p:nvSpPr>
        <p:spPr>
          <a:xfrm>
            <a:off x="7062592" y="2157962"/>
            <a:ext cx="4254697" cy="3215725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defTabSz="914269" rtl="0" eaLnBrk="1" latinLnBrk="0" hangingPunct="1">
              <a:spcBef>
                <a:spcPts val="1200"/>
              </a:spcBef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1pPr>
            <a:lvl2pPr marL="395942" indent="-323953" algn="l" defTabSz="914269" rtl="0" eaLnBrk="1" latinLnBrk="0" hangingPunct="1">
              <a:spcBef>
                <a:spcPts val="300"/>
              </a:spcBef>
              <a:buFont typeface="Open Sans" panose="020B0606030504020204" pitchFamily="34" charset="0"/>
              <a:buChar char="—"/>
              <a:defRPr sz="16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2pPr>
            <a:lvl3pPr marL="0" indent="0" algn="l" defTabSz="914269" rtl="0" eaLnBrk="1" latinLnBrk="0" hangingPunct="1">
              <a:spcBef>
                <a:spcPts val="1200"/>
              </a:spcBef>
              <a:buFont typeface="Arial" panose="020B0604020202020204" pitchFamily="34" charset="0"/>
              <a:buNone/>
              <a:defRPr sz="14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3pPr>
            <a:lvl4pPr marL="395942" indent="-215969" algn="l" defTabSz="914269" rtl="0" eaLnBrk="1" latinLnBrk="0" hangingPunct="1">
              <a:spcBef>
                <a:spcPts val="300"/>
              </a:spcBef>
              <a:buFont typeface="Symbol" panose="05050102010706020507" pitchFamily="18" charset="2"/>
              <a:buChar char="-"/>
              <a:defRPr sz="14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4pPr>
            <a:lvl5pPr marL="575916" indent="-179362" algn="l" defTabSz="914269" rtl="0" eaLnBrk="1" latinLnBrk="0" hangingPunct="1">
              <a:spcBef>
                <a:spcPts val="300"/>
              </a:spcBef>
              <a:buFont typeface="Symbol" panose="05050102010706020507" pitchFamily="18" charset="2"/>
              <a:buChar char="-"/>
              <a:defRPr sz="1400" kern="1200" baseline="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5pPr>
            <a:lvl6pPr marL="358723" indent="0" algn="l" defTabSz="914269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3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358723" indent="0" algn="l" defTabSz="914269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3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3428502" indent="-228566" algn="l" defTabSz="91426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635" indent="-228566" algn="l" defTabSz="91426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Symbol" pitchFamily="2" charset="2"/>
              <a:buChar char="-"/>
            </a:pPr>
            <a:r>
              <a:rPr lang="en-GB" dirty="0"/>
              <a:t>Error seems to happen right at the start</a:t>
            </a:r>
          </a:p>
          <a:p>
            <a:pPr marL="285750" indent="-285750">
              <a:buFont typeface="Symbol" pitchFamily="2" charset="2"/>
              <a:buChar char="-"/>
            </a:pPr>
            <a:r>
              <a:rPr lang="en-GB" dirty="0"/>
              <a:t>Afterwards big drop in error</a:t>
            </a:r>
          </a:p>
          <a:p>
            <a:pPr marL="285750" indent="-285750">
              <a:buFont typeface="Symbol" pitchFamily="2" charset="2"/>
              <a:buChar char="-"/>
            </a:pPr>
            <a:r>
              <a:rPr lang="en-GB" dirty="0"/>
              <a:t>Error after change point is not increasing</a:t>
            </a:r>
          </a:p>
          <a:p>
            <a:pPr marL="285750" indent="-285750">
              <a:buFont typeface="Symbol" pitchFamily="2" charset="2"/>
              <a:buChar char="-"/>
            </a:pPr>
            <a:r>
              <a:rPr lang="en-GB" dirty="0"/>
              <a:t>AUC = 0.21 (classifier could be reversed)</a:t>
            </a:r>
          </a:p>
          <a:p>
            <a:pPr marL="285750" indent="-285750">
              <a:buFont typeface="Symbol" pitchFamily="2" charset="2"/>
              <a:buChar char="-"/>
            </a:pPr>
            <a:endParaRPr lang="en-GB" dirty="0"/>
          </a:p>
          <a:p>
            <a:pPr algn="ctr"/>
            <a:r>
              <a:rPr lang="en-GB" b="1" dirty="0">
                <a:sym typeface="Wingdings" pitchFamily="2" charset="2"/>
              </a:rPr>
              <a:t> Does not work universally</a:t>
            </a:r>
            <a:endParaRPr lang="en-GB" b="1" dirty="0"/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29888294-1F4E-6D42-8E49-2C5764F058A5}"/>
              </a:ext>
            </a:extLst>
          </p:cNvPr>
          <p:cNvCxnSpPr>
            <a:cxnSpLocks/>
          </p:cNvCxnSpPr>
          <p:nvPr/>
        </p:nvCxnSpPr>
        <p:spPr>
          <a:xfrm flipV="1">
            <a:off x="6096000" y="3674639"/>
            <a:ext cx="0" cy="88600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>
            <a:extLst>
              <a:ext uri="{FF2B5EF4-FFF2-40B4-BE49-F238E27FC236}">
                <a16:creationId xmlns:a16="http://schemas.microsoft.com/office/drawing/2014/main" id="{9CD00D93-51F6-E442-A7E2-534249D044DB}"/>
              </a:ext>
            </a:extLst>
          </p:cNvPr>
          <p:cNvSpPr txBox="1"/>
          <p:nvPr/>
        </p:nvSpPr>
        <p:spPr>
          <a:xfrm>
            <a:off x="5323002" y="3127943"/>
            <a:ext cx="1545996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Expert</a:t>
            </a:r>
          </a:p>
          <a:p>
            <a:pPr algn="ctr"/>
            <a:r>
              <a:rPr lang="en-GB" dirty="0"/>
              <a:t>change point</a:t>
            </a:r>
          </a:p>
        </p:txBody>
      </p:sp>
    </p:spTree>
    <p:extLst>
      <p:ext uri="{BB962C8B-B14F-4D97-AF65-F5344CB8AC3E}">
        <p14:creationId xmlns:p14="http://schemas.microsoft.com/office/powerpoint/2010/main" val="4003736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76C1D6-812D-CB44-955B-67FCDB56B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Autocorrelation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798B0288-1558-CE47-815B-95C2E6E04938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874711" y="1484313"/>
                <a:ext cx="10580688" cy="684213"/>
              </a:xfrm>
            </p:spPr>
            <p:txBody>
              <a:bodyPr/>
              <a:lstStyle/>
              <a:p>
                <a:pPr marL="285750" indent="-285750">
                  <a:buFont typeface="Symbol" pitchFamily="2" charset="2"/>
                  <a:buChar char="-"/>
                </a:pPr>
                <a:r>
                  <a:rPr lang="en-GB" dirty="0"/>
                  <a:t>As bearing rotates one full revolution measurement values should correlate with previous revolution</a:t>
                </a:r>
              </a:p>
              <a:p>
                <a:pPr marL="285750" indent="-285750">
                  <a:buFont typeface="Symbol" pitchFamily="2" charset="2"/>
                  <a:buChar char="-"/>
                </a:pPr>
                <a:r>
                  <a:rPr lang="en-GB" dirty="0"/>
                  <a:t>Using the microphones sampling frequency </a:t>
                </a:r>
                <a:r>
                  <a:rPr lang="en-GB" dirty="0">
                    <a:sym typeface="Wingdings" pitchFamily="2" charset="2"/>
                  </a:rPr>
                  <a:t> 6144 Measurement samples </a:t>
                </a:r>
                <a14:m>
                  <m:oMath xmlns:m="http://schemas.openxmlformats.org/officeDocument/2006/math">
                    <m:r>
                      <a:rPr lang="en-GB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⟷</m:t>
                    </m:r>
                  </m:oMath>
                </a14:m>
                <a:r>
                  <a:rPr lang="en-GB" dirty="0">
                    <a:sym typeface="Wingdings" pitchFamily="2" charset="2"/>
                  </a:rPr>
                  <a:t> one revolution</a:t>
                </a:r>
              </a:p>
              <a:p>
                <a:endParaRPr lang="en-GB" dirty="0"/>
              </a:p>
            </p:txBody>
          </p:sp>
        </mc:Choice>
        <mc:Fallback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798B0288-1558-CE47-815B-95C2E6E0493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874711" y="1484313"/>
                <a:ext cx="10580688" cy="684213"/>
              </a:xfrm>
              <a:blipFill>
                <a:blip r:embed="rId2"/>
                <a:stretch>
                  <a:fillRect l="-1199" t="-10909" b="-1090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Grafik 4">
            <a:extLst>
              <a:ext uri="{FF2B5EF4-FFF2-40B4-BE49-F238E27FC236}">
                <a16:creationId xmlns:a16="http://schemas.microsoft.com/office/drawing/2014/main" id="{646726F8-43C0-7F46-9FA6-4E8B1148E2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711" y="2209964"/>
            <a:ext cx="5221289" cy="2932443"/>
          </a:xfrm>
          <a:prstGeom prst="rect">
            <a:avLst/>
          </a:prstGeom>
        </p:spPr>
      </p:pic>
      <p:pic>
        <p:nvPicPr>
          <p:cNvPr id="7" name="Grafik 6" descr="Ein Bild, das Text, Karte enthält.&#10;&#10;Automatisch generierte Beschreibung">
            <a:extLst>
              <a:ext uri="{FF2B5EF4-FFF2-40B4-BE49-F238E27FC236}">
                <a16:creationId xmlns:a16="http://schemas.microsoft.com/office/drawing/2014/main" id="{7815AC2F-6525-6E40-A1C9-68307DA4E0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4110" y="2209964"/>
            <a:ext cx="5221289" cy="2932443"/>
          </a:xfrm>
          <a:prstGeom prst="rect">
            <a:avLst/>
          </a:prstGeom>
        </p:spPr>
      </p:pic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3636D60D-11EB-4244-BBB2-7EF4B4029CE0}"/>
              </a:ext>
            </a:extLst>
          </p:cNvPr>
          <p:cNvSpPr txBox="1">
            <a:spLocks/>
          </p:cNvSpPr>
          <p:nvPr/>
        </p:nvSpPr>
        <p:spPr>
          <a:xfrm>
            <a:off x="874711" y="5183845"/>
            <a:ext cx="10580688" cy="684213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defTabSz="914269" rtl="0" eaLnBrk="1" latinLnBrk="0" hangingPunct="1">
              <a:spcBef>
                <a:spcPts val="1200"/>
              </a:spcBef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1pPr>
            <a:lvl2pPr marL="395942" indent="-323953" algn="l" defTabSz="914269" rtl="0" eaLnBrk="1" latinLnBrk="0" hangingPunct="1">
              <a:spcBef>
                <a:spcPts val="300"/>
              </a:spcBef>
              <a:buFont typeface="Open Sans" panose="020B0606030504020204" pitchFamily="34" charset="0"/>
              <a:buChar char="—"/>
              <a:defRPr sz="16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2pPr>
            <a:lvl3pPr marL="0" indent="0" algn="l" defTabSz="914269" rtl="0" eaLnBrk="1" latinLnBrk="0" hangingPunct="1">
              <a:spcBef>
                <a:spcPts val="1200"/>
              </a:spcBef>
              <a:buFont typeface="Arial" panose="020B0604020202020204" pitchFamily="34" charset="0"/>
              <a:buNone/>
              <a:defRPr sz="14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3pPr>
            <a:lvl4pPr marL="395942" indent="-215969" algn="l" defTabSz="914269" rtl="0" eaLnBrk="1" latinLnBrk="0" hangingPunct="1">
              <a:spcBef>
                <a:spcPts val="300"/>
              </a:spcBef>
              <a:buFont typeface="Symbol" panose="05050102010706020507" pitchFamily="18" charset="2"/>
              <a:buChar char="-"/>
              <a:defRPr sz="14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4pPr>
            <a:lvl5pPr marL="575916" indent="-179362" algn="l" defTabSz="914269" rtl="0" eaLnBrk="1" latinLnBrk="0" hangingPunct="1">
              <a:spcBef>
                <a:spcPts val="300"/>
              </a:spcBef>
              <a:buFont typeface="Symbol" panose="05050102010706020507" pitchFamily="18" charset="2"/>
              <a:buChar char="-"/>
              <a:defRPr sz="1400" kern="1200" baseline="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5pPr>
            <a:lvl6pPr marL="358723" indent="0" algn="l" defTabSz="914269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3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358723" indent="0" algn="l" defTabSz="914269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3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3428502" indent="-228566" algn="l" defTabSz="91426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635" indent="-228566" algn="l" defTabSz="91426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Symbol" pitchFamily="2" charset="2"/>
              <a:buChar char="-"/>
            </a:pPr>
            <a:r>
              <a:rPr lang="en-GB" b="1" dirty="0"/>
              <a:t>Lager 4</a:t>
            </a:r>
            <a:r>
              <a:rPr lang="en-GB" dirty="0"/>
              <a:t> AUC = 1.00</a:t>
            </a:r>
          </a:p>
          <a:p>
            <a:pPr marL="285750" indent="-285750">
              <a:buFont typeface="Symbol" pitchFamily="2" charset="2"/>
              <a:buChar char="-"/>
            </a:pPr>
            <a:r>
              <a:rPr lang="en-GB" b="1" dirty="0"/>
              <a:t>Lager 5</a:t>
            </a:r>
            <a:r>
              <a:rPr lang="en-GB" dirty="0"/>
              <a:t> AUC = 0.98</a:t>
            </a:r>
          </a:p>
        </p:txBody>
      </p:sp>
    </p:spTree>
    <p:extLst>
      <p:ext uri="{BB962C8B-B14F-4D97-AF65-F5344CB8AC3E}">
        <p14:creationId xmlns:p14="http://schemas.microsoft.com/office/powerpoint/2010/main" val="26436017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940C0D2-1F3B-144C-BA30-C1B1B3866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Problems with autocorrelation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9132DAC-171F-FA48-BDF2-7EBDB41B6DC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74711" y="1484313"/>
            <a:ext cx="10580688" cy="684213"/>
          </a:xfrm>
        </p:spPr>
        <p:txBody>
          <a:bodyPr/>
          <a:lstStyle/>
          <a:p>
            <a:pPr marL="285750" indent="-285750">
              <a:buFont typeface="Symbol" pitchFamily="2" charset="2"/>
              <a:buChar char="-"/>
            </a:pPr>
            <a:r>
              <a:rPr lang="en-GB" dirty="0"/>
              <a:t>We need to specify the autocorrelation lag </a:t>
            </a:r>
            <a:r>
              <a:rPr lang="en-GB" dirty="0">
                <a:sym typeface="Wingdings" pitchFamily="2" charset="2"/>
              </a:rPr>
              <a:t> we know the exact lag of 6144 thus the results are very good</a:t>
            </a:r>
          </a:p>
          <a:p>
            <a:pPr marL="285750" indent="-285750">
              <a:buFont typeface="Symbol" pitchFamily="2" charset="2"/>
              <a:buChar char="-"/>
            </a:pPr>
            <a:r>
              <a:rPr lang="en-GB" dirty="0">
                <a:sym typeface="Wingdings" pitchFamily="2" charset="2"/>
              </a:rPr>
              <a:t>What if we don’t know the “correct” lag?</a:t>
            </a:r>
          </a:p>
          <a:p>
            <a:pPr marL="285750" indent="-285750">
              <a:buFont typeface="Symbol" pitchFamily="2" charset="2"/>
              <a:buChar char="-"/>
            </a:pPr>
            <a:endParaRPr lang="en-GB" dirty="0"/>
          </a:p>
        </p:txBody>
      </p:sp>
      <p:graphicFrame>
        <p:nvGraphicFramePr>
          <p:cNvPr id="4" name="Tabelle 3">
            <a:extLst>
              <a:ext uri="{FF2B5EF4-FFF2-40B4-BE49-F238E27FC236}">
                <a16:creationId xmlns:a16="http://schemas.microsoft.com/office/drawing/2014/main" id="{9D28306A-922B-8741-BACD-9761747E6B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5622589"/>
              </p:ext>
            </p:extLst>
          </p:nvPr>
        </p:nvGraphicFramePr>
        <p:xfrm>
          <a:off x="874711" y="2760339"/>
          <a:ext cx="10580688" cy="24164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5632">
                  <a:extLst>
                    <a:ext uri="{9D8B030D-6E8A-4147-A177-3AD203B41FA5}">
                      <a16:colId xmlns:a16="http://schemas.microsoft.com/office/drawing/2014/main" val="270382696"/>
                    </a:ext>
                  </a:extLst>
                </a:gridCol>
                <a:gridCol w="1175632">
                  <a:extLst>
                    <a:ext uri="{9D8B030D-6E8A-4147-A177-3AD203B41FA5}">
                      <a16:colId xmlns:a16="http://schemas.microsoft.com/office/drawing/2014/main" val="554006382"/>
                    </a:ext>
                  </a:extLst>
                </a:gridCol>
                <a:gridCol w="1175632">
                  <a:extLst>
                    <a:ext uri="{9D8B030D-6E8A-4147-A177-3AD203B41FA5}">
                      <a16:colId xmlns:a16="http://schemas.microsoft.com/office/drawing/2014/main" val="2132888186"/>
                    </a:ext>
                  </a:extLst>
                </a:gridCol>
                <a:gridCol w="1175632">
                  <a:extLst>
                    <a:ext uri="{9D8B030D-6E8A-4147-A177-3AD203B41FA5}">
                      <a16:colId xmlns:a16="http://schemas.microsoft.com/office/drawing/2014/main" val="4064832457"/>
                    </a:ext>
                  </a:extLst>
                </a:gridCol>
                <a:gridCol w="1175632">
                  <a:extLst>
                    <a:ext uri="{9D8B030D-6E8A-4147-A177-3AD203B41FA5}">
                      <a16:colId xmlns:a16="http://schemas.microsoft.com/office/drawing/2014/main" val="1529899686"/>
                    </a:ext>
                  </a:extLst>
                </a:gridCol>
                <a:gridCol w="1175632">
                  <a:extLst>
                    <a:ext uri="{9D8B030D-6E8A-4147-A177-3AD203B41FA5}">
                      <a16:colId xmlns:a16="http://schemas.microsoft.com/office/drawing/2014/main" val="3283970871"/>
                    </a:ext>
                  </a:extLst>
                </a:gridCol>
                <a:gridCol w="1175632">
                  <a:extLst>
                    <a:ext uri="{9D8B030D-6E8A-4147-A177-3AD203B41FA5}">
                      <a16:colId xmlns:a16="http://schemas.microsoft.com/office/drawing/2014/main" val="3305262613"/>
                    </a:ext>
                  </a:extLst>
                </a:gridCol>
                <a:gridCol w="1175632">
                  <a:extLst>
                    <a:ext uri="{9D8B030D-6E8A-4147-A177-3AD203B41FA5}">
                      <a16:colId xmlns:a16="http://schemas.microsoft.com/office/drawing/2014/main" val="3435163646"/>
                    </a:ext>
                  </a:extLst>
                </a:gridCol>
                <a:gridCol w="1175632">
                  <a:extLst>
                    <a:ext uri="{9D8B030D-6E8A-4147-A177-3AD203B41FA5}">
                      <a16:colId xmlns:a16="http://schemas.microsoft.com/office/drawing/2014/main" val="119834631"/>
                    </a:ext>
                  </a:extLst>
                </a:gridCol>
              </a:tblGrid>
              <a:tr h="495818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512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1024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2048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4096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8192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26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b="1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16384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81611133"/>
                  </a:ext>
                </a:extLst>
              </a:tr>
              <a:tr h="960326"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Lager 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0.94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0.78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0.81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0.84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0.76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0.57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0.60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32206363"/>
                  </a:ext>
                </a:extLst>
              </a:tr>
              <a:tr h="960326"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Lager 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0.98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0.89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0.69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0.93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0.92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0.94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0.86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63424008"/>
                  </a:ext>
                </a:extLst>
              </a:tr>
            </a:tbl>
          </a:graphicData>
        </a:graphic>
      </p:graphicFrame>
      <p:sp>
        <p:nvSpPr>
          <p:cNvPr id="5" name="Textfeld 4">
            <a:extLst>
              <a:ext uri="{FF2B5EF4-FFF2-40B4-BE49-F238E27FC236}">
                <a16:creationId xmlns:a16="http://schemas.microsoft.com/office/drawing/2014/main" id="{7C0E787D-DDAF-D144-9344-3874DEFEB391}"/>
              </a:ext>
            </a:extLst>
          </p:cNvPr>
          <p:cNvSpPr txBox="1"/>
          <p:nvPr/>
        </p:nvSpPr>
        <p:spPr>
          <a:xfrm>
            <a:off x="874711" y="2375210"/>
            <a:ext cx="10580688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AUC values for different lags</a:t>
            </a:r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8DF1EE8E-E4F1-2F4B-A60E-85026E96C4DE}"/>
              </a:ext>
            </a:extLst>
          </p:cNvPr>
          <p:cNvSpPr txBox="1">
            <a:spLocks/>
          </p:cNvSpPr>
          <p:nvPr/>
        </p:nvSpPr>
        <p:spPr>
          <a:xfrm>
            <a:off x="874711" y="5373687"/>
            <a:ext cx="10580688" cy="684213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defTabSz="914269" rtl="0" eaLnBrk="1" latinLnBrk="0" hangingPunct="1">
              <a:spcBef>
                <a:spcPts val="1200"/>
              </a:spcBef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1pPr>
            <a:lvl2pPr marL="395942" indent="-323953" algn="l" defTabSz="914269" rtl="0" eaLnBrk="1" latinLnBrk="0" hangingPunct="1">
              <a:spcBef>
                <a:spcPts val="300"/>
              </a:spcBef>
              <a:buFont typeface="Open Sans" panose="020B0606030504020204" pitchFamily="34" charset="0"/>
              <a:buChar char="—"/>
              <a:defRPr sz="16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2pPr>
            <a:lvl3pPr marL="0" indent="0" algn="l" defTabSz="914269" rtl="0" eaLnBrk="1" latinLnBrk="0" hangingPunct="1">
              <a:spcBef>
                <a:spcPts val="1200"/>
              </a:spcBef>
              <a:buFont typeface="Arial" panose="020B0604020202020204" pitchFamily="34" charset="0"/>
              <a:buNone/>
              <a:defRPr sz="14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3pPr>
            <a:lvl4pPr marL="395942" indent="-215969" algn="l" defTabSz="914269" rtl="0" eaLnBrk="1" latinLnBrk="0" hangingPunct="1">
              <a:spcBef>
                <a:spcPts val="300"/>
              </a:spcBef>
              <a:buFont typeface="Symbol" panose="05050102010706020507" pitchFamily="18" charset="2"/>
              <a:buChar char="-"/>
              <a:defRPr sz="14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4pPr>
            <a:lvl5pPr marL="575916" indent="-179362" algn="l" defTabSz="914269" rtl="0" eaLnBrk="1" latinLnBrk="0" hangingPunct="1">
              <a:spcBef>
                <a:spcPts val="300"/>
              </a:spcBef>
              <a:buFont typeface="Symbol" panose="05050102010706020507" pitchFamily="18" charset="2"/>
              <a:buChar char="-"/>
              <a:defRPr sz="1400" kern="1200" baseline="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5pPr>
            <a:lvl6pPr marL="358723" indent="0" algn="l" defTabSz="914269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3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358723" indent="0" algn="l" defTabSz="914269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3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3428502" indent="-228566" algn="l" defTabSz="91426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635" indent="-228566" algn="l" defTabSz="91426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Symbol" pitchFamily="2" charset="2"/>
              <a:buChar char="-"/>
            </a:pPr>
            <a:r>
              <a:rPr lang="en-GB" dirty="0"/>
              <a:t>Guessing the lag gets us random good and bad results</a:t>
            </a:r>
          </a:p>
          <a:p>
            <a:r>
              <a:rPr lang="en-GB" dirty="0">
                <a:sym typeface="Wingdings" pitchFamily="2" charset="2"/>
              </a:rPr>
              <a:t>  We require knowledge of the underlying problem to find optimal lag value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36176971"/>
      </p:ext>
    </p:extLst>
  </p:cSld>
  <p:clrMapOvr>
    <a:masterClrMapping/>
  </p:clrMapOvr>
</p:sld>
</file>

<file path=ppt/theme/theme1.xml><?xml version="1.0" encoding="utf-8"?>
<a:theme xmlns:a="http://schemas.openxmlformats.org/drawingml/2006/main" name="TUD_2018_16zu9">
  <a:themeElements>
    <a:clrScheme name="TUD_Farben">
      <a:dk1>
        <a:srgbClr val="00305E"/>
      </a:dk1>
      <a:lt1>
        <a:srgbClr val="FFFFFF"/>
      </a:lt1>
      <a:dk2>
        <a:srgbClr val="00305E"/>
      </a:dk2>
      <a:lt2>
        <a:srgbClr val="727879"/>
      </a:lt2>
      <a:accent1>
        <a:srgbClr val="009EE0"/>
      </a:accent1>
      <a:accent2>
        <a:srgbClr val="006AB3"/>
      </a:accent2>
      <a:accent3>
        <a:srgbClr val="6AB023"/>
      </a:accent3>
      <a:accent4>
        <a:srgbClr val="007D40"/>
      </a:accent4>
      <a:accent5>
        <a:srgbClr val="93107E"/>
      </a:accent5>
      <a:accent6>
        <a:srgbClr val="54378A"/>
      </a:accent6>
      <a:hlink>
        <a:srgbClr val="009EE0"/>
      </a:hlink>
      <a:folHlink>
        <a:srgbClr val="006AB3"/>
      </a:folHlink>
    </a:clrScheme>
    <a:fontScheme name="TUD_Open Sans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äsentation1" id="{57C8D47D-C401-4EE1-BDE7-44A31DD9F0E9}" vid="{32192CAF-097F-4FAF-B79D-D16E995EDBE8}"/>
    </a:ext>
  </a:extLst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TUD_2018_16zu9</Template>
  <TotalTime>0</TotalTime>
  <Words>1076</Words>
  <Application>Microsoft Macintosh PowerPoint</Application>
  <PresentationFormat>Breitbild</PresentationFormat>
  <Paragraphs>248</Paragraphs>
  <Slides>16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16</vt:i4>
      </vt:variant>
    </vt:vector>
  </HeadingPairs>
  <TitlesOfParts>
    <vt:vector size="22" baseType="lpstr">
      <vt:lpstr>Symbol</vt:lpstr>
      <vt:lpstr>Open Sans</vt:lpstr>
      <vt:lpstr>Calibri</vt:lpstr>
      <vt:lpstr>Cambria Math</vt:lpstr>
      <vt:lpstr>Arial</vt:lpstr>
      <vt:lpstr>TUD_2018_16zu9</vt:lpstr>
      <vt:lpstr>Unsupervised Machine Learning for Anomaly Detection using an Autoencoder</vt:lpstr>
      <vt:lpstr>Agenda</vt:lpstr>
      <vt:lpstr>Motivation - Anomaly Detection</vt:lpstr>
      <vt:lpstr>Available Data</vt:lpstr>
      <vt:lpstr>Task</vt:lpstr>
      <vt:lpstr>Classical approaches (non machine learning)</vt:lpstr>
      <vt:lpstr>Problems with mean absolute change</vt:lpstr>
      <vt:lpstr>Autocorrelation</vt:lpstr>
      <vt:lpstr>Problems with autocorrelation</vt:lpstr>
      <vt:lpstr>Machine Learning Approach - Autoencoder</vt:lpstr>
      <vt:lpstr>Autoencoder Architecture</vt:lpstr>
      <vt:lpstr>Autoencoder Results - Qualitatively </vt:lpstr>
      <vt:lpstr>Autoencoder Results - Quantitatively </vt:lpstr>
      <vt:lpstr>Autoencoder Results - Latent Spaces </vt:lpstr>
      <vt:lpstr>Autoencoder - Reduced Model</vt:lpstr>
      <vt:lpstr>Conclusion, Outlook and Problems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Implementierung und Visualisierung von Finanzdaten zur Risikobewertung von Aktien.  Overnight Effekt in Aktienmärkten: Statistische Analyse und Handelsstrategie.  </dc:title>
  <dc:creator>ms403103</dc:creator>
  <cp:lastModifiedBy>Marvin Arnold</cp:lastModifiedBy>
  <cp:revision>162</cp:revision>
  <cp:lastPrinted>2018-12-16T19:00:54Z</cp:lastPrinted>
  <dcterms:created xsi:type="dcterms:W3CDTF">2018-12-08T15:38:09Z</dcterms:created>
  <dcterms:modified xsi:type="dcterms:W3CDTF">2020-02-20T18:44:09Z</dcterms:modified>
</cp:coreProperties>
</file>